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</p:sldIdLst>
  <p:sldSz cx="12192000" cy="6858000"/>
  <p:notesSz cx="12192000" cy="6858000"/>
  <p:embeddedFontLst>
    <p:embeddedFont>
      <p:font typeface="Calibri" pitchFamily="34" charset="0"/>
      <p:regular r:id="rId254"/>
      <p:bold r:id="rId255"/>
      <p:italic r:id="rId256"/>
      <p:boldItalic r:id="rId257"/>
    </p:embeddedFont>
    <p:embeddedFont>
      <p:font typeface="Corbel" pitchFamily="34" charset="0"/>
      <p:regular r:id="rId258"/>
      <p:bold r:id="rId259"/>
      <p:italic r:id="rId260"/>
      <p:boldItalic r:id="rId261"/>
    </p:embeddedFont>
    <p:embeddedFont>
      <p:font typeface="Verdana" pitchFamily="34" charset="0"/>
      <p:regular r:id="rId262"/>
      <p:bold r:id="rId263"/>
      <p:italic r:id="rId264"/>
      <p:boldItalic r:id="rId2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font" Target="fonts/font6.fntdata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font" Target="fonts/font7.fntdata"/><Relationship Id="rId265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font" Target="fonts/font2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font" Target="fonts/font8.fntdata"/><Relationship Id="rId266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font" Target="fonts/font3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font" Target="fonts/font4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10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2694" y="578307"/>
            <a:ext cx="6166611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A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4A5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A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51318" y="2427478"/>
            <a:ext cx="3987165" cy="350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A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DF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984" y="432816"/>
            <a:ext cx="3459183" cy="612343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934461" y="2177033"/>
            <a:ext cx="8770620" cy="0"/>
          </a:xfrm>
          <a:custGeom>
            <a:avLst/>
            <a:gdLst/>
            <a:ahLst/>
            <a:cxnLst/>
            <a:rect l="l" t="t" r="r" b="b"/>
            <a:pathLst>
              <a:path w="8770620">
                <a:moveTo>
                  <a:pt x="0" y="0"/>
                </a:moveTo>
                <a:lnTo>
                  <a:pt x="8770619" y="0"/>
                </a:lnTo>
              </a:path>
            </a:pathLst>
          </a:custGeom>
          <a:ln w="38100">
            <a:solidFill>
              <a:srgbClr val="79A8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135" y="578307"/>
            <a:ext cx="10777728" cy="1362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64A5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6645" y="2439136"/>
            <a:ext cx="10998708" cy="2622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64A5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beginnersbook.com/2013/12/hashmap-in-java-with-example/" TargetMode="Externa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290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CORE </a:t>
            </a:r>
            <a:r>
              <a:rPr spc="-160" dirty="0"/>
              <a:t>JAVA</a:t>
            </a:r>
            <a:r>
              <a:rPr spc="-320" dirty="0"/>
              <a:t> </a:t>
            </a:r>
            <a:r>
              <a:rPr dirty="0"/>
              <a:t>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5180330" cy="91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Program</a:t>
            </a:r>
            <a:r>
              <a:rPr sz="4000" spc="10" dirty="0"/>
              <a:t> </a:t>
            </a:r>
            <a:r>
              <a:rPr sz="4000" spc="-5" dirty="0"/>
              <a:t>Execution</a:t>
            </a:r>
            <a:endParaRPr sz="40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Arial"/>
                <a:cs typeface="Arial"/>
              </a:rPr>
              <a:t>Compile </a:t>
            </a:r>
            <a:r>
              <a:rPr sz="1800" b="1" spc="-15" dirty="0">
                <a:latin typeface="Arial"/>
                <a:cs typeface="Arial"/>
              </a:rPr>
              <a:t>Java </a:t>
            </a:r>
            <a:r>
              <a:rPr sz="1800" b="1" spc="-5" dirty="0">
                <a:latin typeface="Arial"/>
                <a:cs typeface="Arial"/>
              </a:rPr>
              <a:t>Program </a:t>
            </a:r>
            <a:r>
              <a:rPr sz="1800" b="1" dirty="0">
                <a:latin typeface="Arial"/>
                <a:cs typeface="Arial"/>
              </a:rPr>
              <a:t>From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Prompt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1804" y="2366746"/>
            <a:ext cx="8213090" cy="319024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265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C:\&gt;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javac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MyFirstJavaProgram.java</a:t>
            </a:r>
            <a:endParaRPr sz="2000">
              <a:latin typeface="Calibri"/>
              <a:cs typeface="Calibri"/>
            </a:endParaRPr>
          </a:p>
          <a:p>
            <a:pPr marL="68580" marR="4835525" indent="-56515">
              <a:lnSpc>
                <a:spcPct val="148500"/>
              </a:lnSpc>
              <a:spcBef>
                <a:spcPts val="5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C:\&gt;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MyFirstJavaProgram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O/P: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Hello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World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11000"/>
              </a:lnSpc>
              <a:spcBef>
                <a:spcPts val="90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execution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program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two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step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process.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During  compilation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phase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compiler compiles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source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generates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bytecode. This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intermediate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bytecode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saved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.class file.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second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phase,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virtual machine (JVM)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also called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interpreter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takes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 input 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generates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output by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executing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bytecode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482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 Overloading in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1057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a 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multiple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having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name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different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parameters,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known as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Overloading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312150" cy="296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619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operation, having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name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 increases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readability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Suppose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addition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given numbers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there can be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arguments,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write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such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a(int,int)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two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parameters,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b(int,int,int)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three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parameters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 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difficult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programmers 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understand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behavior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 because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name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differs.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So,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perform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overloading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figure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out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program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quickly.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Advantage </a:t>
            </a:r>
            <a:r>
              <a:rPr b="1" spc="-10" dirty="0">
                <a:latin typeface="Arial"/>
                <a:cs typeface="Arial"/>
              </a:rPr>
              <a:t>of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method  overloading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694170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overloading </a:t>
            </a:r>
            <a:r>
              <a:rPr sz="2000" i="1" dirty="0">
                <a:solidFill>
                  <a:srgbClr val="464A56"/>
                </a:solidFill>
                <a:latin typeface="Calibri"/>
                <a:cs typeface="Calibri"/>
              </a:rPr>
              <a:t>increases the readability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i="1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i="1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program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add(int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add(int a,int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add(int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a,int b,int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Different ways to overload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the  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576310" cy="21748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two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ways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overload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changing number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arguments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changing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 Overloading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is not possible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changing the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type of the 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Method Overloading: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changing  no. of</a:t>
            </a:r>
            <a:r>
              <a:rPr b="1" spc="-5" dirty="0">
                <a:latin typeface="Arial"/>
                <a:cs typeface="Arial"/>
              </a:rPr>
              <a:t> 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463677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Add{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add(int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a,int b){return</a:t>
            </a:r>
            <a:r>
              <a:rPr sz="19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a+b;}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add(int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a,int b,int c){return</a:t>
            </a:r>
            <a:r>
              <a:rPr sz="19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a+b+c;}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TestOverloading1{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main(String[]</a:t>
            </a:r>
            <a:r>
              <a:rPr sz="1900" spc="10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args){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System.out.println(Add.add(11,11));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System.out.println(Add.add(11,11,11));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Method Overloading: changing  data type of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arguments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552640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add(int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b){return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a+b;}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add(double a,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double b){return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a+b;}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317750" marR="5080">
              <a:lnSpc>
                <a:spcPts val="3810"/>
              </a:lnSpc>
              <a:spcBef>
                <a:spcPts val="254"/>
              </a:spcBef>
            </a:pPr>
            <a:r>
              <a:rPr sz="3200" b="1" dirty="0">
                <a:latin typeface="Arial"/>
                <a:cs typeface="Arial"/>
              </a:rPr>
              <a:t>Why Method Overloading is not possible</a:t>
            </a:r>
            <a:r>
              <a:rPr sz="3200" b="1" spc="-2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by  changing the return type of method</a:t>
            </a:r>
            <a:r>
              <a:rPr sz="3200" b="1" spc="-20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only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3755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overloading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possible 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changing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only because 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ambiguity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58152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Adder{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add(int a,int b){return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a+b;}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double add(int a,int b){return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a+b;}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047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 Overriding in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28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2748280" algn="l"/>
                <a:tab pos="2748915" algn="l"/>
              </a:tabLst>
            </a:pPr>
            <a:r>
              <a:rPr dirty="0"/>
              <a:t>If </a:t>
            </a:r>
            <a:r>
              <a:rPr spc="-5" dirty="0"/>
              <a:t>subclass (child class) has </a:t>
            </a:r>
            <a:r>
              <a:rPr dirty="0"/>
              <a:t>the </a:t>
            </a:r>
            <a:r>
              <a:rPr spc="-5" dirty="0"/>
              <a:t>same method </a:t>
            </a:r>
            <a:r>
              <a:rPr dirty="0"/>
              <a:t>as </a:t>
            </a:r>
            <a:r>
              <a:rPr spc="-5" dirty="0"/>
              <a:t>declared </a:t>
            </a:r>
            <a:r>
              <a:rPr dirty="0"/>
              <a:t>in the </a:t>
            </a:r>
            <a:r>
              <a:rPr spc="-10" dirty="0"/>
              <a:t>parent </a:t>
            </a:r>
            <a:r>
              <a:rPr spc="-5" dirty="0"/>
              <a:t>class, </a:t>
            </a:r>
            <a:r>
              <a:rPr dirty="0"/>
              <a:t>it </a:t>
            </a:r>
            <a:r>
              <a:rPr spc="-5" dirty="0"/>
              <a:t>is  </a:t>
            </a:r>
            <a:r>
              <a:rPr dirty="0"/>
              <a:t>known as </a:t>
            </a:r>
            <a:r>
              <a:rPr b="1" spc="-5" dirty="0">
                <a:latin typeface="Calibri"/>
                <a:cs typeface="Calibri"/>
              </a:rPr>
              <a:t>method overriding in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java</a:t>
            </a:r>
            <a:r>
              <a:rPr spc="-15" dirty="0"/>
              <a:t>.</a:t>
            </a:r>
          </a:p>
          <a:p>
            <a:pPr marL="2748280" marR="14605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2748280" algn="l"/>
                <a:tab pos="2748915" algn="l"/>
              </a:tabLst>
            </a:pPr>
            <a:r>
              <a:rPr dirty="0"/>
              <a:t>In </a:t>
            </a:r>
            <a:r>
              <a:rPr spc="-5" dirty="0"/>
              <a:t>other </a:t>
            </a:r>
            <a:r>
              <a:rPr spc="-15" dirty="0"/>
              <a:t>words, </a:t>
            </a:r>
            <a:r>
              <a:rPr spc="-5" dirty="0"/>
              <a:t>If subclass </a:t>
            </a:r>
            <a:r>
              <a:rPr spc="-10" dirty="0"/>
              <a:t>provides </a:t>
            </a:r>
            <a:r>
              <a:rPr dirty="0"/>
              <a:t>the </a:t>
            </a:r>
            <a:r>
              <a:rPr spc="-5" dirty="0"/>
              <a:t>specific </a:t>
            </a:r>
            <a:r>
              <a:rPr spc="-10" dirty="0"/>
              <a:t>implementation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5" dirty="0"/>
              <a:t>method  that </a:t>
            </a:r>
            <a:r>
              <a:rPr dirty="0"/>
              <a:t>has </a:t>
            </a:r>
            <a:r>
              <a:rPr spc="-5" dirty="0"/>
              <a:t>been </a:t>
            </a:r>
            <a:r>
              <a:rPr spc="-10" dirty="0"/>
              <a:t>provided by </a:t>
            </a:r>
            <a:r>
              <a:rPr spc="-5" dirty="0"/>
              <a:t>one of </a:t>
            </a:r>
            <a:r>
              <a:rPr dirty="0"/>
              <a:t>its </a:t>
            </a:r>
            <a:r>
              <a:rPr spc="-10" dirty="0"/>
              <a:t>parent </a:t>
            </a:r>
            <a:r>
              <a:rPr spc="-5" dirty="0"/>
              <a:t>class, </a:t>
            </a:r>
            <a:r>
              <a:rPr dirty="0"/>
              <a:t>it is known as </a:t>
            </a:r>
            <a:r>
              <a:rPr spc="-5" dirty="0"/>
              <a:t>method  overriding.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Usage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Java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Method  Overriding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06460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overriding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that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already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provided by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its super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overriding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runtime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polymorphism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4403"/>
            <a:ext cx="74688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Arial"/>
                <a:cs typeface="Arial"/>
              </a:rPr>
              <a:t>Difference </a:t>
            </a:r>
            <a:r>
              <a:rPr sz="3200" b="1" dirty="0">
                <a:latin typeface="Arial"/>
                <a:cs typeface="Arial"/>
              </a:rPr>
              <a:t>between JDK, JRE and</a:t>
            </a:r>
            <a:r>
              <a:rPr sz="3200" b="1" spc="-1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JVM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35504"/>
            <a:ext cx="8521700" cy="355727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b="1" spc="-5" dirty="0">
                <a:solidFill>
                  <a:srgbClr val="464A56"/>
                </a:solidFill>
                <a:latin typeface="Calibri"/>
                <a:cs typeface="Calibri"/>
              </a:rPr>
              <a:t>JVM</a:t>
            </a:r>
            <a:endParaRPr sz="1700">
              <a:latin typeface="Calibri"/>
              <a:cs typeface="Calibri"/>
            </a:endParaRPr>
          </a:p>
          <a:p>
            <a:pPr marL="332740" marR="137160" indent="-320040">
              <a:lnSpc>
                <a:spcPct val="100600"/>
              </a:lnSpc>
              <a:spcBef>
                <a:spcPts val="9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JVM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(Java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Virtual Machine) is an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machine. It is 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specification that provides runtime 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environment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bytecode can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executed.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JVMs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are available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many hardware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software platforms.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JVM,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JRE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JDK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17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platform</a:t>
            </a:r>
            <a:endParaRPr sz="17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dependent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because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configuration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each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OS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differs.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But,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platform</a:t>
            </a:r>
            <a:r>
              <a:rPr sz="17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independent.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JVM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performs following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main</a:t>
            </a:r>
            <a:r>
              <a:rPr sz="17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tasks: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Loads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code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Verifies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code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Executes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code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Provides runtime</a:t>
            </a:r>
            <a:r>
              <a:rPr sz="17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environment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Rules </a:t>
            </a:r>
            <a:r>
              <a:rPr b="1" spc="-5" dirty="0">
                <a:latin typeface="Arial"/>
                <a:cs typeface="Arial"/>
              </a:rPr>
              <a:t>for </a:t>
            </a:r>
            <a:r>
              <a:rPr b="1" dirty="0">
                <a:latin typeface="Arial"/>
                <a:cs typeface="Arial"/>
              </a:rPr>
              <a:t>Java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Method  Overriding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323330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name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in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parameter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in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</a:t>
            </a:r>
            <a:r>
              <a:rPr sz="20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IS-A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relationship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(inheritance).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8072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Example of </a:t>
            </a:r>
            <a:r>
              <a:rPr b="1" spc="-5" dirty="0">
                <a:latin typeface="Arial"/>
                <a:cs typeface="Arial"/>
              </a:rPr>
              <a:t>method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overriding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493510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m1(){System.out.println(“from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m1</a:t>
            </a:r>
            <a:r>
              <a:rPr sz="20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method");}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B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m1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(){System.out.println("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 m1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2000" spc="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");}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846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Encap</a:t>
            </a:r>
            <a:r>
              <a:rPr b="1" spc="-15" dirty="0">
                <a:latin typeface="Arial"/>
                <a:cs typeface="Arial"/>
              </a:rPr>
              <a:t>s</a:t>
            </a:r>
            <a:r>
              <a:rPr b="1" dirty="0">
                <a:latin typeface="Arial"/>
                <a:cs typeface="Arial"/>
              </a:rPr>
              <a:t>ulati</a:t>
            </a:r>
            <a:r>
              <a:rPr b="1" spc="-20" dirty="0">
                <a:latin typeface="Arial"/>
                <a:cs typeface="Arial"/>
              </a:rPr>
              <a:t>o</a:t>
            </a:r>
            <a:r>
              <a:rPr b="1" dirty="0">
                <a:latin typeface="Arial"/>
                <a:cs typeface="Arial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7436484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Encapsulation simply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means binding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state(fields)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behaviour(methods)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together.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are creating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doing  encapsulation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268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What is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encapsulation?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605520" cy="330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whole idea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behind encapsulation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 details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users.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private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means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only 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accessed within 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class.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outside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private 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(variable) of other  class.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650">
              <a:latin typeface="Calibri"/>
              <a:cs typeface="Calibri"/>
            </a:endParaRPr>
          </a:p>
          <a:p>
            <a:pPr marL="332740" marR="160655" indent="-320040">
              <a:lnSpc>
                <a:spcPct val="111000"/>
              </a:lnSpc>
              <a:spcBef>
                <a:spcPts val="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However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if we setup 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getter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setter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 (for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example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setEmpId(int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empId))and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read (for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example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getEmpId())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private  data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outside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 those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private data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fields via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public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Example of Encapsulation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  </a:t>
            </a:r>
            <a:r>
              <a:rPr b="1" spc="-5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3173095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EncapsulationDemo{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private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empName;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private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empAge;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getEmpName(){</a:t>
            </a:r>
            <a:endParaRPr sz="1900">
              <a:latin typeface="Calibri"/>
              <a:cs typeface="Calibri"/>
            </a:endParaRPr>
          </a:p>
          <a:p>
            <a:pPr marL="765810" indent="-75374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765810" algn="l"/>
                <a:tab pos="76644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empName;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54927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getEmpName(){</a:t>
            </a:r>
            <a:endParaRPr sz="1900">
              <a:latin typeface="Calibri"/>
              <a:cs typeface="Calibri"/>
            </a:endParaRPr>
          </a:p>
          <a:p>
            <a:pPr marL="765810" indent="-753745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765810" algn="l"/>
                <a:tab pos="76644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empName;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54927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32761"/>
            <a:ext cx="6793865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EncapsTest{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EncapsulationDemo obj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9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EncapsulationDemo();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obj.setEmpName(“xyz");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obj.setEmpAge(10);</a:t>
            </a:r>
            <a:endParaRPr sz="1900">
              <a:latin typeface="Calibri"/>
              <a:cs typeface="Calibri"/>
            </a:endParaRPr>
          </a:p>
          <a:p>
            <a:pPr marL="765810" indent="-75374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765810" algn="l"/>
                <a:tab pos="76644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System.out.println("Employee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Name: " +</a:t>
            </a:r>
            <a:r>
              <a:rPr sz="19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obj.getEmpName());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System.out.println("Employee Age: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" +</a:t>
            </a:r>
            <a:r>
              <a:rPr sz="19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obj.getEmpAge());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54927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Advantage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Encapsulation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  </a:t>
            </a:r>
            <a:r>
              <a:rPr b="1" spc="-5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54085" cy="262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0604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setter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getter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make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read-only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or 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write-only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improves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maintainability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flexibility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re-usability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be knowing what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going on behind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scene.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 be knowing 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update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 call set 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 call get  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these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purely hidden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317750" marR="5080">
              <a:lnSpc>
                <a:spcPts val="4290"/>
              </a:lnSpc>
              <a:spcBef>
                <a:spcPts val="270"/>
              </a:spcBef>
            </a:pPr>
            <a:r>
              <a:rPr sz="3600" b="1" spc="-5" dirty="0">
                <a:latin typeface="Arial"/>
                <a:cs typeface="Arial"/>
              </a:rPr>
              <a:t>Simple </a:t>
            </a:r>
            <a:r>
              <a:rPr sz="3600" b="1" dirty="0">
                <a:latin typeface="Arial"/>
                <a:cs typeface="Arial"/>
              </a:rPr>
              <a:t>example of encapsulation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in  </a:t>
            </a:r>
            <a:r>
              <a:rPr sz="3600" b="1" spc="-5" dirty="0">
                <a:latin typeface="Arial"/>
                <a:cs typeface="Arial"/>
              </a:rPr>
              <a:t>java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47696"/>
            <a:ext cx="2854325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package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com.demo;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class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Student{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private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name;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400">
              <a:latin typeface="Corbel"/>
              <a:cs typeface="Corbel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String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getName(){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return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name;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 setName(String name){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this.name=name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32761"/>
            <a:ext cx="393192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//save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19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Test.java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package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com.demo;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Test{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main(String[]</a:t>
            </a:r>
            <a:r>
              <a:rPr sz="1900" spc="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args){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s=new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Student();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s.setName(“xyz");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System.out.println(s.getName());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403" y="2438400"/>
            <a:ext cx="10603992" cy="3651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498840" cy="16078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JRE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JRE is 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acronym for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Runtime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Environment.It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runtime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environment.It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implementation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JVM. 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physically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exists.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set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libraries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+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files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JVM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at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runtime.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6944" y="3875532"/>
            <a:ext cx="2953511" cy="2883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825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Abstraction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72170" cy="228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 algn="just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Abstraction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process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hiding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details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showing only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functionality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user.</a:t>
            </a:r>
            <a:endParaRPr sz="2000">
              <a:latin typeface="Calibri"/>
              <a:cs typeface="Calibri"/>
            </a:endParaRPr>
          </a:p>
          <a:p>
            <a:pPr marL="332740" marR="86360" indent="-320040" algn="just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Another 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way,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shows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things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hides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internal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details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example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sending sms,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just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the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text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send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message. 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don't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know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internal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processing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message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delivery.</a:t>
            </a:r>
            <a:endParaRPr sz="2000">
              <a:latin typeface="Calibri"/>
              <a:cs typeface="Calibri"/>
            </a:endParaRPr>
          </a:p>
          <a:p>
            <a:pPr marL="332740" indent="-320040" algn="just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focus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does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instead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how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40829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Ways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achieve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Abstraction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two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ways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achieve abstraction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1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(0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100%)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(100%)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356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Interf</a:t>
            </a:r>
            <a:r>
              <a:rPr b="1" spc="-15" dirty="0">
                <a:latin typeface="Arial"/>
                <a:cs typeface="Arial"/>
              </a:rPr>
              <a:t>a</a:t>
            </a:r>
            <a:r>
              <a:rPr b="1" dirty="0">
                <a:latin typeface="Arial"/>
                <a:cs typeface="Arial"/>
              </a:rPr>
              <a:t>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2835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looks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like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class but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not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just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class but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declared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abstract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(only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signature,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 body).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Also,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 declared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are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public,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&amp;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by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493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What is the use of interface </a:t>
            </a:r>
            <a:r>
              <a:rPr sz="4000" b="1" dirty="0">
                <a:latin typeface="Arial"/>
                <a:cs typeface="Arial"/>
              </a:rPr>
              <a:t>in</a:t>
            </a:r>
            <a:r>
              <a:rPr sz="4000" b="1" spc="4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Java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73135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mentioned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above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full abstraction. Since 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 not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body,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implemented 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class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before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 them.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implements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must implement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 the methods of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 Also,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programming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language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allow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extend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class,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However 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implement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40385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Syntax: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MyInterface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//All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method1();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method2();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dirty="0"/>
              <a:t>how a class implements</a:t>
            </a:r>
            <a:r>
              <a:rPr spc="-85" dirty="0"/>
              <a:t> </a:t>
            </a:r>
            <a:r>
              <a:rPr dirty="0"/>
              <a:t>an  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1598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provide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body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the methods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declared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words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say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implement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of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2860675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MyInterface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method1();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method2();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7696"/>
            <a:ext cx="4318635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 Demo implements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MyInterface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method1()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{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System.out.println("implementation of</a:t>
            </a:r>
            <a:r>
              <a:rPr sz="14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method1");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451484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method2()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{System.out.println("implementation of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method2");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451484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arg[])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50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{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MyInterface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obj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Demo();</a:t>
            </a:r>
            <a:endParaRPr sz="14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obj.method1();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r>
              <a:rPr sz="14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631647"/>
            <a:ext cx="7724140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Variables </a:t>
            </a:r>
            <a:r>
              <a:rPr sz="3600" dirty="0"/>
              <a:t>declared in</a:t>
            </a:r>
            <a:r>
              <a:rPr sz="3600" spc="-45" dirty="0"/>
              <a:t> </a:t>
            </a:r>
            <a:r>
              <a:rPr sz="3600" dirty="0"/>
              <a:t>interface</a:t>
            </a:r>
            <a:endParaRPr sz="3600"/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600" spc="-5" dirty="0"/>
              <a:t>are </a:t>
            </a:r>
            <a:r>
              <a:rPr sz="3600" b="1" spc="-5" dirty="0">
                <a:latin typeface="Arial"/>
                <a:cs typeface="Arial"/>
              </a:rPr>
              <a:t>public, static </a:t>
            </a:r>
            <a:r>
              <a:rPr sz="3600" b="1" dirty="0">
                <a:latin typeface="Arial"/>
                <a:cs typeface="Arial"/>
              </a:rPr>
              <a:t>and final </a:t>
            </a:r>
            <a:r>
              <a:rPr sz="3600" spc="-5" dirty="0"/>
              <a:t>by</a:t>
            </a:r>
            <a:r>
              <a:rPr sz="3600" spc="15" dirty="0"/>
              <a:t> </a:t>
            </a:r>
            <a:r>
              <a:rPr sz="3600" spc="-5" dirty="0"/>
              <a:t>default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967980" cy="30803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MyInterface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a=10;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method1();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initialized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time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declaration</a:t>
            </a:r>
            <a:r>
              <a:rPr sz="2000" spc="1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otherwise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compiler will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throw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error.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673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Arial"/>
                <a:cs typeface="Arial"/>
              </a:rPr>
              <a:t>Advantages </a:t>
            </a:r>
            <a:r>
              <a:rPr sz="4000" b="1" spc="-5" dirty="0">
                <a:latin typeface="Arial"/>
                <a:cs typeface="Arial"/>
              </a:rPr>
              <a:t>of </a:t>
            </a:r>
            <a:r>
              <a:rPr sz="4000" b="1" dirty="0">
                <a:latin typeface="Arial"/>
                <a:cs typeface="Arial"/>
              </a:rPr>
              <a:t>interface in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java: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891764"/>
            <a:ext cx="850392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Without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bothering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part,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achieve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security  of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</a:t>
            </a:r>
            <a:endParaRPr sz="2000">
              <a:latin typeface="Calibri"/>
              <a:cs typeface="Calibri"/>
            </a:endParaRPr>
          </a:p>
          <a:p>
            <a:pPr marL="332740" marR="25463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multiple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inheritance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allowed,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however 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use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 make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 of 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implement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433435" cy="12693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JDK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JDK is 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acronym for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Development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Kit.It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physically exists.It 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JRE +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development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tools.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3820" y="3727703"/>
            <a:ext cx="4905756" cy="313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9420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Abstract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60107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declared using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“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abstract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”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known 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methods(methods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without body) 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concrete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 (regular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body).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normal class(non-abstract class)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986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Abstract class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3678554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//Declaration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using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abstract</a:t>
            </a:r>
            <a:r>
              <a:rPr sz="1700" spc="-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keyword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//This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abstract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abstract void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myMethod();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1410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//This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concrete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7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body</a:t>
            </a: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anotherMethod(){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//Does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something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8069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578215" cy="352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6129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seen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above example,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there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cases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difficult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often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unnecessary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the methods 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these cases,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declare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special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 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complete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 its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own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cannot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instantiated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means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it. </a:t>
            </a:r>
            <a:r>
              <a:rPr sz="2000" spc="-9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create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another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this  class 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use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child 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 non-abstract 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well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methods(those 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were abstract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implemented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child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49439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child does not implement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parent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class,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child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declared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well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10" dirty="0">
                <a:latin typeface="Arial"/>
                <a:cs typeface="Arial"/>
              </a:rPr>
              <a:t>Why can’t </a:t>
            </a:r>
            <a:r>
              <a:rPr sz="4000" b="1" spc="-5" dirty="0">
                <a:latin typeface="Arial"/>
                <a:cs typeface="Arial"/>
              </a:rPr>
              <a:t>we create the object of  an abstract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class?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280" marR="3175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2748280" algn="l"/>
                <a:tab pos="2748915" algn="l"/>
              </a:tabLst>
            </a:pPr>
            <a:r>
              <a:rPr dirty="0"/>
              <a:t>Because these </a:t>
            </a:r>
            <a:r>
              <a:rPr spc="-5" dirty="0"/>
              <a:t>classes </a:t>
            </a:r>
            <a:r>
              <a:rPr spc="-10" dirty="0"/>
              <a:t>are incomplete, </a:t>
            </a:r>
            <a:r>
              <a:rPr spc="-5" dirty="0"/>
              <a:t>they </a:t>
            </a:r>
            <a:r>
              <a:rPr spc="-20" dirty="0"/>
              <a:t>have </a:t>
            </a:r>
            <a:r>
              <a:rPr spc="-10" dirty="0"/>
              <a:t>abstract </a:t>
            </a:r>
            <a:r>
              <a:rPr spc="-5" dirty="0"/>
              <a:t>methods that </a:t>
            </a:r>
            <a:r>
              <a:rPr spc="-20" dirty="0"/>
              <a:t>have </a:t>
            </a:r>
            <a:r>
              <a:rPr spc="-5" dirty="0"/>
              <a:t>no  </a:t>
            </a:r>
            <a:r>
              <a:rPr dirty="0"/>
              <a:t>body</a:t>
            </a:r>
          </a:p>
          <a:p>
            <a:pPr marL="274828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2748280" algn="l"/>
                <a:tab pos="2748915" algn="l"/>
              </a:tabLst>
            </a:pPr>
            <a:r>
              <a:rPr spc="-5" dirty="0"/>
              <a:t>so </a:t>
            </a:r>
            <a:r>
              <a:rPr dirty="0"/>
              <a:t>if </a:t>
            </a:r>
            <a:r>
              <a:rPr spc="-20" dirty="0"/>
              <a:t>java </a:t>
            </a:r>
            <a:r>
              <a:rPr spc="-5" dirty="0"/>
              <a:t>allows </a:t>
            </a:r>
            <a:r>
              <a:rPr spc="-10" dirty="0"/>
              <a:t>you </a:t>
            </a:r>
            <a:r>
              <a:rPr spc="-15" dirty="0"/>
              <a:t>to create </a:t>
            </a:r>
            <a:r>
              <a:rPr spc="-5" dirty="0"/>
              <a:t>object of </a:t>
            </a:r>
            <a:r>
              <a:rPr dirty="0"/>
              <a:t>this class then if </a:t>
            </a:r>
            <a:r>
              <a:rPr spc="-5" dirty="0"/>
              <a:t>someone calls </a:t>
            </a:r>
            <a:r>
              <a:rPr dirty="0"/>
              <a:t>the  </a:t>
            </a:r>
            <a:r>
              <a:rPr spc="-10" dirty="0"/>
              <a:t>abstract </a:t>
            </a:r>
            <a:r>
              <a:rPr spc="-5" dirty="0"/>
              <a:t>method using that object </a:t>
            </a:r>
            <a:r>
              <a:rPr dirty="0"/>
              <a:t>then </a:t>
            </a:r>
            <a:r>
              <a:rPr spc="-10" dirty="0"/>
              <a:t>What would </a:t>
            </a:r>
            <a:r>
              <a:rPr spc="-5" dirty="0"/>
              <a:t>happen?There </a:t>
            </a:r>
            <a:r>
              <a:rPr spc="-10" dirty="0"/>
              <a:t>would </a:t>
            </a:r>
            <a:r>
              <a:rPr spc="-5" dirty="0"/>
              <a:t>be </a:t>
            </a:r>
            <a:r>
              <a:rPr dirty="0"/>
              <a:t>no  actual </a:t>
            </a:r>
            <a:r>
              <a:rPr spc="-5" dirty="0"/>
              <a:t>implementation of </a:t>
            </a:r>
            <a:r>
              <a:rPr dirty="0"/>
              <a:t>the </a:t>
            </a:r>
            <a:r>
              <a:rPr spc="-5" dirty="0"/>
              <a:t>method </a:t>
            </a:r>
            <a:r>
              <a:rPr spc="-15" dirty="0"/>
              <a:t>to</a:t>
            </a:r>
            <a:r>
              <a:rPr spc="10" dirty="0"/>
              <a:t> </a:t>
            </a:r>
            <a:r>
              <a:rPr spc="-20" dirty="0"/>
              <a:t>invoke.</a:t>
            </a:r>
          </a:p>
          <a:p>
            <a:pPr marL="2748280" marR="278765">
              <a:lnSpc>
                <a:spcPct val="111000"/>
              </a:lnSpc>
            </a:pPr>
            <a:r>
              <a:rPr dirty="0"/>
              <a:t>Also </a:t>
            </a:r>
            <a:r>
              <a:rPr spc="-5" dirty="0"/>
              <a:t>because </a:t>
            </a:r>
            <a:r>
              <a:rPr dirty="0"/>
              <a:t>an </a:t>
            </a:r>
            <a:r>
              <a:rPr spc="-5" dirty="0"/>
              <a:t>object </a:t>
            </a:r>
            <a:r>
              <a:rPr dirty="0"/>
              <a:t>is </a:t>
            </a:r>
            <a:r>
              <a:rPr spc="-10" dirty="0"/>
              <a:t>concrete. </a:t>
            </a:r>
            <a:r>
              <a:rPr dirty="0"/>
              <a:t>An </a:t>
            </a:r>
            <a:r>
              <a:rPr spc="-10" dirty="0"/>
              <a:t>abstract </a:t>
            </a:r>
            <a:r>
              <a:rPr dirty="0"/>
              <a:t>class is </a:t>
            </a:r>
            <a:r>
              <a:rPr spc="-15" dirty="0"/>
              <a:t>like </a:t>
            </a:r>
            <a:r>
              <a:rPr dirty="0"/>
              <a:t>a </a:t>
            </a:r>
            <a:r>
              <a:rPr spc="-10" dirty="0"/>
              <a:t>template, </a:t>
            </a:r>
            <a:r>
              <a:rPr spc="-5" dirty="0"/>
              <a:t>so </a:t>
            </a:r>
            <a:r>
              <a:rPr spc="-10" dirty="0"/>
              <a:t>you  </a:t>
            </a:r>
            <a:r>
              <a:rPr spc="-20" dirty="0"/>
              <a:t>have </a:t>
            </a:r>
            <a:r>
              <a:rPr spc="-15" dirty="0"/>
              <a:t>to </a:t>
            </a:r>
            <a:r>
              <a:rPr spc="-10" dirty="0"/>
              <a:t>extend </a:t>
            </a:r>
            <a:r>
              <a:rPr dirty="0"/>
              <a:t>it and </a:t>
            </a:r>
            <a:r>
              <a:rPr spc="-5" dirty="0"/>
              <a:t>build on </a:t>
            </a:r>
            <a:r>
              <a:rPr dirty="0"/>
              <a:t>it </a:t>
            </a:r>
            <a:r>
              <a:rPr spc="-15" dirty="0"/>
              <a:t>before </a:t>
            </a:r>
            <a:r>
              <a:rPr spc="-10" dirty="0"/>
              <a:t>you </a:t>
            </a:r>
            <a:r>
              <a:rPr spc="-5" dirty="0"/>
              <a:t>can use</a:t>
            </a:r>
            <a:r>
              <a:rPr spc="5" dirty="0"/>
              <a:t> </a:t>
            </a:r>
            <a:r>
              <a:rPr dirty="0"/>
              <a:t>it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304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Abstract class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7696"/>
            <a:ext cx="3378835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AbstractDemo{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myMethod(){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System.out.println("Hello");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51484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</a:t>
            </a:r>
            <a:r>
              <a:rPr sz="14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anotherMethod();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class Demo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AbstractDemo{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5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void anotherMethod()</a:t>
            </a:r>
            <a:r>
              <a:rPr sz="14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649605" indent="-6375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649605" algn="l"/>
                <a:tab pos="6502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System.out.print("Abstract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method");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51484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047490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035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617855" indent="-6057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17855" algn="l"/>
                <a:tab pos="6184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Demo obj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Demo();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obj.anotherMethod();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035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576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Collections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Framework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765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Overview of Java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Collections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3242564"/>
            <a:ext cx="83464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Java </a:t>
            </a:r>
            <a:r>
              <a:rPr sz="1800" spc="-5" dirty="0">
                <a:latin typeface="Calibri"/>
                <a:cs typeface="Calibri"/>
              </a:rPr>
              <a:t>Collections </a:t>
            </a:r>
            <a:r>
              <a:rPr sz="1800" dirty="0">
                <a:latin typeface="Calibri"/>
                <a:cs typeface="Calibri"/>
              </a:rPr>
              <a:t>API's </a:t>
            </a:r>
            <a:r>
              <a:rPr sz="1800" spc="-10" dirty="0">
                <a:latin typeface="Calibri"/>
                <a:cs typeface="Calibri"/>
              </a:rPr>
              <a:t>provide </a:t>
            </a:r>
            <a:r>
              <a:rPr sz="1800" spc="-15" dirty="0">
                <a:latin typeface="Calibri"/>
                <a:cs typeface="Calibri"/>
              </a:rPr>
              <a:t>Java </a:t>
            </a:r>
            <a:r>
              <a:rPr sz="1800" spc="-10" dirty="0">
                <a:latin typeface="Calibri"/>
                <a:cs typeface="Calibri"/>
              </a:rPr>
              <a:t>developers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set of classes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interfaces </a:t>
            </a:r>
            <a:r>
              <a:rPr sz="1800" spc="-5" dirty="0">
                <a:latin typeface="Calibri"/>
                <a:cs typeface="Calibri"/>
              </a:rPr>
              <a:t>that  </a:t>
            </a:r>
            <a:r>
              <a:rPr sz="1800" spc="-15" dirty="0">
                <a:latin typeface="Calibri"/>
                <a:cs typeface="Calibri"/>
              </a:rPr>
              <a:t>makes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dirty="0">
                <a:latin typeface="Calibri"/>
                <a:cs typeface="Calibri"/>
              </a:rPr>
              <a:t>easier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handle </a:t>
            </a:r>
            <a:r>
              <a:rPr sz="1800" spc="-10" dirty="0">
                <a:latin typeface="Calibri"/>
                <a:cs typeface="Calibri"/>
              </a:rPr>
              <a:t>collections </a:t>
            </a:r>
            <a:r>
              <a:rPr sz="1800" spc="-5" dirty="0">
                <a:latin typeface="Calibri"/>
                <a:cs typeface="Calibri"/>
              </a:rPr>
              <a:t>of objects. </a:t>
            </a:r>
            <a:r>
              <a:rPr sz="1800" dirty="0">
                <a:latin typeface="Calibri"/>
                <a:cs typeface="Calibri"/>
              </a:rPr>
              <a:t>In a </a:t>
            </a:r>
            <a:r>
              <a:rPr sz="1800" spc="-5" dirty="0">
                <a:latin typeface="Calibri"/>
                <a:cs typeface="Calibri"/>
              </a:rPr>
              <a:t>sense Collection's </a:t>
            </a:r>
            <a:r>
              <a:rPr sz="1800" spc="-10" dirty="0">
                <a:latin typeface="Calibri"/>
                <a:cs typeface="Calibri"/>
              </a:rPr>
              <a:t>works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bit </a:t>
            </a:r>
            <a:r>
              <a:rPr sz="1800" spc="-20" dirty="0">
                <a:latin typeface="Calibri"/>
                <a:cs typeface="Calibri"/>
              </a:rPr>
              <a:t>like  </a:t>
            </a:r>
            <a:r>
              <a:rPr sz="1800" spc="-15" dirty="0">
                <a:latin typeface="Calibri"/>
                <a:cs typeface="Calibri"/>
              </a:rPr>
              <a:t>arrays, except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15" dirty="0">
                <a:latin typeface="Calibri"/>
                <a:cs typeface="Calibri"/>
              </a:rPr>
              <a:t>size </a:t>
            </a:r>
            <a:r>
              <a:rPr sz="1800" spc="-5" dirty="0">
                <a:latin typeface="Calibri"/>
                <a:cs typeface="Calibri"/>
              </a:rPr>
              <a:t>can change </a:t>
            </a:r>
            <a:r>
              <a:rPr sz="1800" spc="-15" dirty="0">
                <a:latin typeface="Calibri"/>
                <a:cs typeface="Calibri"/>
              </a:rPr>
              <a:t>dynamically,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they </a:t>
            </a:r>
            <a:r>
              <a:rPr sz="1800" spc="-10" dirty="0">
                <a:latin typeface="Calibri"/>
                <a:cs typeface="Calibri"/>
              </a:rPr>
              <a:t>have more </a:t>
            </a:r>
            <a:r>
              <a:rPr sz="1800" spc="-5" dirty="0">
                <a:latin typeface="Calibri"/>
                <a:cs typeface="Calibri"/>
              </a:rPr>
              <a:t>advanced behaviour 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arrays.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Rather </a:t>
            </a:r>
            <a:r>
              <a:rPr sz="1800" dirty="0">
                <a:latin typeface="Calibri"/>
                <a:cs typeface="Calibri"/>
              </a:rPr>
              <a:t>than </a:t>
            </a:r>
            <a:r>
              <a:rPr sz="1800" spc="-5" dirty="0">
                <a:latin typeface="Calibri"/>
                <a:cs typeface="Calibri"/>
              </a:rPr>
              <a:t>having </a:t>
            </a:r>
            <a:r>
              <a:rPr sz="1800" spc="-10" dirty="0">
                <a:latin typeface="Calibri"/>
                <a:cs typeface="Calibri"/>
              </a:rPr>
              <a:t>to write your </a:t>
            </a:r>
            <a:r>
              <a:rPr sz="1800" spc="-5" dirty="0">
                <a:latin typeface="Calibri"/>
                <a:cs typeface="Calibri"/>
              </a:rPr>
              <a:t>own </a:t>
            </a:r>
            <a:r>
              <a:rPr sz="1800" spc="-10" dirty="0">
                <a:latin typeface="Calibri"/>
                <a:cs typeface="Calibri"/>
              </a:rPr>
              <a:t>collection </a:t>
            </a:r>
            <a:r>
              <a:rPr sz="1800" spc="-5" dirty="0">
                <a:latin typeface="Calibri"/>
                <a:cs typeface="Calibri"/>
              </a:rPr>
              <a:t>classes, </a:t>
            </a:r>
            <a:r>
              <a:rPr sz="1800" spc="-15" dirty="0">
                <a:latin typeface="Calibri"/>
                <a:cs typeface="Calibri"/>
              </a:rPr>
              <a:t>Java </a:t>
            </a:r>
            <a:r>
              <a:rPr sz="1800" spc="-10" dirty="0">
                <a:latin typeface="Calibri"/>
                <a:cs typeface="Calibri"/>
              </a:rPr>
              <a:t>provides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ready-to-use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collection </a:t>
            </a:r>
            <a:r>
              <a:rPr sz="1800" spc="-5" dirty="0">
                <a:latin typeface="Calibri"/>
                <a:cs typeface="Calibri"/>
              </a:rPr>
              <a:t>classes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566785" cy="28511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representing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group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framework 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classes 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for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representing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manipulating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collections.</a:t>
            </a:r>
            <a:endParaRPr sz="2000">
              <a:latin typeface="Calibri"/>
              <a:cs typeface="Calibri"/>
            </a:endParaRPr>
          </a:p>
          <a:p>
            <a:pPr marL="332740" marR="954405" indent="-320040">
              <a:lnSpc>
                <a:spcPct val="11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root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 List,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Set,Queue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extended.</a:t>
            </a:r>
            <a:endParaRPr sz="2000">
              <a:latin typeface="Calibri"/>
              <a:cs typeface="Calibri"/>
            </a:endParaRPr>
          </a:p>
          <a:p>
            <a:pPr marL="332740" marR="68072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java.util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package 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framework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461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Internal Architecture of</a:t>
            </a:r>
            <a:r>
              <a:rPr b="1" spc="-24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JVM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6423" y="2438400"/>
            <a:ext cx="4806696" cy="3651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537575" cy="262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6766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Collections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framework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architecture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store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manipulate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group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objects.</a:t>
            </a:r>
            <a:endParaRPr sz="2000">
              <a:latin typeface="Calibri"/>
              <a:cs typeface="Calibri"/>
            </a:endParaRPr>
          </a:p>
          <a:p>
            <a:pPr marL="332740" marR="42164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perform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such 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searching,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sorting,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insertion, manipulation, deletion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etc.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r>
              <a:rPr sz="2000" spc="1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Collections.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simply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means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single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objects.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framework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many interfaces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(Set,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Queue, Deque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etc.)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classes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(ArrayList, 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Vector,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LinkedList,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PriorityQueue, HashSet, LinkedHashSet,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</a:t>
            </a:r>
            <a:r>
              <a:rPr sz="20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etc).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2618232"/>
            <a:ext cx="8173211" cy="2953512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693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List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608695" cy="285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66167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duplicate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also  allowed.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sequential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way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hence 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can 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accessed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index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ArrayList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LinkedList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Java Non-generic Vs Generic  Collection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783780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framework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non-generic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before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JDK 1.5.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1.5, it is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generic.</a:t>
            </a:r>
            <a:endParaRPr sz="2000">
              <a:latin typeface="Calibri"/>
              <a:cs typeface="Calibri"/>
            </a:endParaRPr>
          </a:p>
          <a:p>
            <a:pPr marL="332740" marR="38735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 generic collection allows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one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object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collection. Now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safe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so typecasting is 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required 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</a:t>
            </a:r>
            <a:r>
              <a:rPr sz="20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DF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84" y="432816"/>
            <a:ext cx="3459183" cy="61234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4872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Methods of </a:t>
            </a:r>
            <a:r>
              <a:rPr spc="5" dirty="0"/>
              <a:t>Java </a:t>
            </a:r>
            <a:r>
              <a:rPr dirty="0"/>
              <a:t>List</a:t>
            </a:r>
            <a:r>
              <a:rPr spc="-90" dirty="0"/>
              <a:t> </a:t>
            </a:r>
            <a:r>
              <a:rPr dirty="0"/>
              <a:t>Interface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21371" y="1927923"/>
          <a:ext cx="10477500" cy="41569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750"/>
                <a:gridCol w="5238750"/>
              </a:tblGrid>
              <a:tr h="301053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dirty="0">
                          <a:latin typeface="Times New Roman"/>
                          <a:cs typeface="Times New Roman"/>
                        </a:rPr>
                        <a:t>Method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85253"/>
                      </a:solidFill>
                      <a:prstDash val="solid"/>
                    </a:lnL>
                    <a:lnR w="9525">
                      <a:solidFill>
                        <a:srgbClr val="B85253"/>
                      </a:solidFill>
                      <a:prstDash val="solid"/>
                    </a:lnR>
                    <a:lnT w="9525">
                      <a:solidFill>
                        <a:srgbClr val="B8525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900" spc="-5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85253"/>
                      </a:solidFill>
                      <a:prstDash val="solid"/>
                    </a:lnL>
                    <a:lnR w="9525">
                      <a:solidFill>
                        <a:srgbClr val="B85253"/>
                      </a:solidFill>
                      <a:prstDash val="solid"/>
                    </a:lnR>
                    <a:lnT w="9525">
                      <a:solidFill>
                        <a:srgbClr val="B8525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</a:tr>
              <a:tr h="569912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void add(int index,Object</a:t>
                      </a:r>
                      <a:r>
                        <a:rPr sz="900" spc="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element)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insert element into the invoking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list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at the index passed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900" spc="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492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4548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dirty="0">
                          <a:latin typeface="Verdana"/>
                          <a:cs typeface="Verdana"/>
                        </a:rPr>
                        <a:t>boolean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addAll(int index,Collection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c)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</a:t>
                      </a:r>
                      <a:r>
                        <a:rPr sz="900" spc="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</a:t>
                      </a:r>
                      <a:r>
                        <a:rPr sz="900" spc="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insert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all</a:t>
                      </a:r>
                      <a:r>
                        <a:rPr sz="900" spc="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elements</a:t>
                      </a:r>
                      <a:r>
                        <a:rPr sz="9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9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c</a:t>
                      </a:r>
                      <a:r>
                        <a:rPr sz="9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into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invoking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list</a:t>
                      </a:r>
                      <a:r>
                        <a:rPr sz="900" spc="1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at</a:t>
                      </a:r>
                      <a:r>
                        <a:rPr sz="900" spc="1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900" spc="1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</a:t>
                      </a:r>
                      <a:r>
                        <a:rPr sz="9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passed</a:t>
                      </a:r>
                      <a:r>
                        <a:rPr sz="900" spc="1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</a:t>
                      </a:r>
                      <a:r>
                        <a:rPr sz="900" spc="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index.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937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dirty="0">
                          <a:latin typeface="Verdana"/>
                          <a:cs typeface="Verdana"/>
                        </a:rPr>
                        <a:t>object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get(int</a:t>
                      </a:r>
                      <a:r>
                        <a:rPr sz="9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return 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object stored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at 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specified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 within the invoking</a:t>
                      </a:r>
                      <a:r>
                        <a:rPr sz="900" spc="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collection.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4548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dirty="0">
                          <a:latin typeface="Verdana"/>
                          <a:cs typeface="Verdana"/>
                        </a:rPr>
                        <a:t>object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set(int index,Object</a:t>
                      </a:r>
                      <a:r>
                        <a:rPr sz="9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element)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assign element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location specified by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 within the invoking</a:t>
                      </a:r>
                      <a:r>
                        <a:rPr sz="900" spc="6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list.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dirty="0">
                          <a:latin typeface="Verdana"/>
                          <a:cs typeface="Verdana"/>
                        </a:rPr>
                        <a:t>object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remove(int index)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 marR="336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remove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element </a:t>
                      </a:r>
                      <a:r>
                        <a:rPr sz="900" spc="-10" dirty="0">
                          <a:latin typeface="Verdana"/>
                          <a:cs typeface="Verdana"/>
                        </a:rPr>
                        <a:t>at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position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index from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invoking list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and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return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deleted</a:t>
                      </a:r>
                      <a:r>
                        <a:rPr sz="9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element.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ListIterator</a:t>
                      </a:r>
                      <a:r>
                        <a:rPr sz="9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listIterator()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return an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iterator 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start of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invoking</a:t>
                      </a:r>
                      <a:r>
                        <a:rPr sz="9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list.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EF0EB"/>
                    </a:solidFill>
                  </a:tcPr>
                </a:tc>
              </a:tr>
              <a:tr h="574547"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ListIterator listIterator(int</a:t>
                      </a:r>
                      <a:r>
                        <a:rPr sz="9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index)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00" spc="-5" dirty="0">
                          <a:latin typeface="Verdana"/>
                          <a:cs typeface="Verdana"/>
                        </a:rPr>
                        <a:t>It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is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used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return an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iterator to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the invoking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list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that begins at the </a:t>
                      </a:r>
                      <a:r>
                        <a:rPr sz="900" dirty="0">
                          <a:latin typeface="Verdana"/>
                          <a:cs typeface="Verdana"/>
                        </a:rPr>
                        <a:t>specified</a:t>
                      </a:r>
                      <a:r>
                        <a:rPr sz="9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" dirty="0">
                          <a:latin typeface="Verdana"/>
                          <a:cs typeface="Verdana"/>
                        </a:rPr>
                        <a:t>index.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565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 List</a:t>
            </a:r>
            <a:r>
              <a:rPr spc="-70" dirty="0"/>
              <a:t> </a:t>
            </a:r>
            <a:r>
              <a:rPr dirty="0"/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7534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subinterface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Collection.It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insert and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delete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index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basis.It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factory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</a:t>
            </a:r>
            <a:r>
              <a:rPr sz="2000" spc="10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50"/>
              </a:spcBef>
              <a:buFont typeface="Corbel"/>
              <a:buChar char="–"/>
              <a:tabLst>
                <a:tab pos="332740" algn="l"/>
              </a:tabLst>
            </a:pPr>
            <a:r>
              <a:rPr sz="32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3200" b="1" spc="-15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3200" spc="-10" dirty="0">
                <a:solidFill>
                  <a:srgbClr val="464A56"/>
                </a:solidFill>
                <a:latin typeface="Calibri"/>
                <a:cs typeface="Calibri"/>
              </a:rPr>
              <a:t>List&lt;E&gt; </a:t>
            </a:r>
            <a:r>
              <a:rPr sz="3200" b="1" spc="-15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32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64A56"/>
                </a:solidFill>
                <a:latin typeface="Calibri"/>
                <a:cs typeface="Calibri"/>
              </a:rPr>
              <a:t>Collection&lt;E&gt;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569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Set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47405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unordered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maintain any order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while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storing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allow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duplicate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Thus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requires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store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group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</a:t>
            </a:r>
            <a:r>
              <a:rPr sz="20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LinkedHashSet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513445" cy="228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43180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unordered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of  objects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duplicate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stored.</a:t>
            </a:r>
            <a:endParaRPr sz="2000">
              <a:latin typeface="Calibri"/>
              <a:cs typeface="Calibri"/>
            </a:endParaRPr>
          </a:p>
          <a:p>
            <a:pPr marL="332740" marR="97028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Basically,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HashSet,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LinkedSet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(sorted  representation).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various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clear,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size, etc 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enhance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usage of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815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Map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7973695" cy="206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Map 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maps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each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 unique.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HashMap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Hashtable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TreeMap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438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Iterator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058150" cy="12693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Iterator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interface: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iterate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object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retrieve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one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after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372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Primitive Data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72055"/>
            <a:ext cx="6008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eight primitive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supported by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832" y="3374135"/>
            <a:ext cx="8115300" cy="3144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432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ListIterator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838440" cy="12693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interface: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similar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Iterator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except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can 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retrieved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both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forward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backward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direction.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928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Enumeration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903209" cy="12693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Enumeration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Enumeration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similar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Iterator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except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cannot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only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iterate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</a:t>
            </a:r>
            <a:r>
              <a:rPr sz="20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Iterating </a:t>
            </a:r>
            <a:r>
              <a:rPr b="1" spc="-5" dirty="0">
                <a:latin typeface="Arial"/>
                <a:cs typeface="Arial"/>
              </a:rPr>
              <a:t>using </a:t>
            </a:r>
            <a:r>
              <a:rPr b="1" dirty="0">
                <a:latin typeface="Arial"/>
                <a:cs typeface="Arial"/>
              </a:rPr>
              <a:t>enhanced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for  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752080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Enhanced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loop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also be 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iterate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</a:t>
            </a:r>
            <a:r>
              <a:rPr sz="20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List&lt;String&gt; places= new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LinkedList&lt;String&gt;();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for(String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place: places)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System.out.println(“Place:”+place);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4822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ArrayList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0906"/>
            <a:ext cx="8559165" cy="3442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32740" marR="321310" indent="-320040">
              <a:lnSpc>
                <a:spcPts val="2080"/>
              </a:lnSpc>
              <a:spcBef>
                <a:spcPts val="330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interface.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is widely used because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functionality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flexibility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offers.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Most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the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developers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choose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Arraylist</a:t>
            </a:r>
            <a:r>
              <a:rPr sz="1900" spc="3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over</a:t>
            </a:r>
            <a:endParaRPr sz="1900">
              <a:latin typeface="Calibri"/>
              <a:cs typeface="Calibri"/>
            </a:endParaRPr>
          </a:p>
          <a:p>
            <a:pPr marL="332740">
              <a:lnSpc>
                <a:spcPts val="1935"/>
              </a:lnSpc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Array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it’s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very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good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alternative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traditional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arrays. ArrayList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 a</a:t>
            </a:r>
            <a:r>
              <a:rPr sz="1900" spc="3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resizable-</a:t>
            </a:r>
            <a:endParaRPr sz="1900">
              <a:latin typeface="Calibri"/>
              <a:cs typeface="Calibri"/>
            </a:endParaRPr>
          </a:p>
          <a:p>
            <a:pPr marL="332740">
              <a:lnSpc>
                <a:spcPts val="2075"/>
              </a:lnSpc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array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the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interface.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implements all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optional list</a:t>
            </a:r>
            <a:r>
              <a:rPr sz="1900" spc="1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operations,</a:t>
            </a:r>
            <a:endParaRPr sz="1900">
              <a:latin typeface="Calibri"/>
              <a:cs typeface="Calibri"/>
            </a:endParaRPr>
          </a:p>
          <a:p>
            <a:pPr marL="332740">
              <a:lnSpc>
                <a:spcPts val="2180"/>
              </a:lnSpc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permits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all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elements,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including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null.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332740" marR="5080" indent="-320040">
              <a:lnSpc>
                <a:spcPct val="91000"/>
              </a:lnSpc>
              <a:spcBef>
                <a:spcPts val="1560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issue with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arrays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 that they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fixed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length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so if it is full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cannot add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any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it,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likewise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there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number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elements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gets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removed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 the memory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consumption would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be the same as it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doesn’t shrink.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other 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dynamically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grow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shrink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after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addition and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removal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elements.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Apart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these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benefits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enables us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use predefined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 of it  which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our task</a:t>
            </a:r>
            <a:r>
              <a:rPr sz="19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easy.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178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ArrayList class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68055" cy="206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ArrayList&lt;E&gt; extends AbstractList&lt;E&gt;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List&lt;E&gt;,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RandomA  ccess,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Cloneable,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Serializable</a:t>
            </a:r>
            <a:endParaRPr sz="2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116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</a:t>
            </a:r>
            <a:endParaRPr sz="2000">
              <a:latin typeface="Calibri"/>
              <a:cs typeface="Calibri"/>
            </a:endParaRPr>
          </a:p>
          <a:p>
            <a:pPr marL="12700" marR="3434079">
              <a:lnSpc>
                <a:spcPct val="148500"/>
              </a:lnSpc>
              <a:spcBef>
                <a:spcPts val="5"/>
              </a:spcBef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al=new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ArrayList()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//default Capacity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 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will Increases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it’s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Capacity by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(CC*3/2)+1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460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Constructors of Java</a:t>
            </a:r>
            <a:r>
              <a:rPr sz="4000" b="1" spc="-1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ArrayList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3048126"/>
            <a:ext cx="1121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uc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  </a:t>
            </a:r>
            <a:r>
              <a:rPr sz="1800" spc="-15" dirty="0">
                <a:latin typeface="Calibri"/>
                <a:cs typeface="Calibri"/>
              </a:rPr>
              <a:t>ArrayList()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4145102"/>
            <a:ext cx="2048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ArrayList(Collection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4922901"/>
            <a:ext cx="203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ArrayList(int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capacity)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8766" y="3048126"/>
            <a:ext cx="4212590" cy="23120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build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empty </a:t>
            </a:r>
            <a:r>
              <a:rPr sz="1800" spc="-20" dirty="0">
                <a:latin typeface="Calibri"/>
                <a:cs typeface="Calibri"/>
              </a:rPr>
              <a:t>array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build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20" dirty="0">
                <a:latin typeface="Calibri"/>
                <a:cs typeface="Calibri"/>
              </a:rPr>
              <a:t>array </a:t>
            </a:r>
            <a:r>
              <a:rPr sz="1800" spc="-10" dirty="0">
                <a:latin typeface="Calibri"/>
                <a:cs typeface="Calibri"/>
              </a:rPr>
              <a:t>list </a:t>
            </a:r>
            <a:r>
              <a:rPr sz="1800" spc="-5" dirty="0">
                <a:latin typeface="Calibri"/>
                <a:cs typeface="Calibri"/>
              </a:rPr>
              <a:t>that is  </a:t>
            </a:r>
            <a:r>
              <a:rPr sz="1800" spc="-10" dirty="0">
                <a:latin typeface="Calibri"/>
                <a:cs typeface="Calibri"/>
              </a:rPr>
              <a:t>initialized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collection  c.</a:t>
            </a:r>
            <a:endParaRPr sz="1800">
              <a:latin typeface="Calibri"/>
              <a:cs typeface="Calibri"/>
            </a:endParaRPr>
          </a:p>
          <a:p>
            <a:pPr marL="12700" marR="30924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build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20" dirty="0">
                <a:latin typeface="Calibri"/>
                <a:cs typeface="Calibri"/>
              </a:rPr>
              <a:t>array </a:t>
            </a:r>
            <a:r>
              <a:rPr sz="1800" spc="-10" dirty="0">
                <a:latin typeface="Calibri"/>
                <a:cs typeface="Calibri"/>
              </a:rPr>
              <a:t>list </a:t>
            </a:r>
            <a:r>
              <a:rPr sz="1800" spc="-5" dirty="0">
                <a:latin typeface="Calibri"/>
                <a:cs typeface="Calibri"/>
              </a:rPr>
              <a:t>that has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specified initial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capacity.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997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2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ArrayList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1751" y="2444242"/>
            <a:ext cx="3143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Me</a:t>
            </a:r>
            <a:r>
              <a:rPr sz="700" spc="-10" dirty="0">
                <a:latin typeface="Calibri"/>
                <a:cs typeface="Calibri"/>
              </a:rPr>
              <a:t>t</a:t>
            </a:r>
            <a:r>
              <a:rPr sz="700" spc="-15" dirty="0">
                <a:latin typeface="Calibri"/>
                <a:cs typeface="Calibri"/>
              </a:rPr>
              <a:t>h</a:t>
            </a:r>
            <a:r>
              <a:rPr sz="700" spc="-5" dirty="0">
                <a:latin typeface="Calibri"/>
                <a:cs typeface="Calibri"/>
              </a:rPr>
              <a:t>od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86370" y="2444242"/>
            <a:ext cx="4362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De</a:t>
            </a:r>
            <a:r>
              <a:rPr sz="700" dirty="0">
                <a:latin typeface="Calibri"/>
                <a:cs typeface="Calibri"/>
              </a:rPr>
              <a:t>sc</a:t>
            </a:r>
            <a:r>
              <a:rPr sz="700" spc="-10" dirty="0">
                <a:latin typeface="Calibri"/>
                <a:cs typeface="Calibri"/>
              </a:rPr>
              <a:t>ri</a:t>
            </a:r>
            <a:r>
              <a:rPr sz="700" spc="-15" dirty="0">
                <a:latin typeface="Calibri"/>
                <a:cs typeface="Calibri"/>
              </a:rPr>
              <a:t>p</a:t>
            </a:r>
            <a:r>
              <a:rPr sz="700" spc="-10" dirty="0">
                <a:latin typeface="Calibri"/>
                <a:cs typeface="Calibri"/>
              </a:rPr>
              <a:t>ti</a:t>
            </a:r>
            <a:r>
              <a:rPr sz="700" spc="-5" dirty="0">
                <a:latin typeface="Calibri"/>
                <a:cs typeface="Calibri"/>
              </a:rPr>
              <a:t>on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1751" y="2653664"/>
            <a:ext cx="12998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void </a:t>
            </a:r>
            <a:r>
              <a:rPr sz="700" spc="-10" dirty="0">
                <a:latin typeface="Calibri"/>
                <a:cs typeface="Calibri"/>
              </a:rPr>
              <a:t>add(int index, </a:t>
            </a:r>
            <a:r>
              <a:rPr sz="700" spc="-5" dirty="0">
                <a:latin typeface="Calibri"/>
                <a:cs typeface="Calibri"/>
              </a:rPr>
              <a:t>Object</a:t>
            </a:r>
            <a:r>
              <a:rPr sz="700" spc="5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6370" y="2653664"/>
            <a:ext cx="28835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is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insert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specified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</a:t>
            </a:r>
            <a:r>
              <a:rPr sz="700" spc="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specified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position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index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1751" y="3034029"/>
            <a:ext cx="1043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boolean addAll(Collection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6370" y="2980689"/>
            <a:ext cx="41109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 used to </a:t>
            </a:r>
            <a:r>
              <a:rPr sz="700" spc="-10" dirty="0">
                <a:latin typeface="Calibri"/>
                <a:cs typeface="Calibri"/>
              </a:rPr>
              <a:t>append </a:t>
            </a:r>
            <a:r>
              <a:rPr sz="700" spc="-5" dirty="0">
                <a:latin typeface="Calibri"/>
                <a:cs typeface="Calibri"/>
              </a:rPr>
              <a:t>all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elements in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specified collection to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end of </a:t>
            </a:r>
            <a:r>
              <a:rPr sz="700" spc="-10" dirty="0">
                <a:latin typeface="Calibri"/>
                <a:cs typeface="Calibri"/>
              </a:rPr>
              <a:t>this </a:t>
            </a:r>
            <a:r>
              <a:rPr sz="700" spc="-5" dirty="0">
                <a:latin typeface="Calibri"/>
                <a:cs typeface="Calibri"/>
              </a:rPr>
              <a:t>list, in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order </a:t>
            </a:r>
            <a:r>
              <a:rPr sz="700" spc="-10" dirty="0">
                <a:latin typeface="Calibri"/>
                <a:cs typeface="Calibri"/>
              </a:rPr>
              <a:t>that they </a:t>
            </a:r>
            <a:r>
              <a:rPr sz="700" spc="-5" dirty="0">
                <a:latin typeface="Calibri"/>
                <a:cs typeface="Calibri"/>
              </a:rPr>
              <a:t>are  </a:t>
            </a:r>
            <a:r>
              <a:rPr sz="700" spc="-10" dirty="0">
                <a:latin typeface="Calibri"/>
                <a:cs typeface="Calibri"/>
              </a:rPr>
              <a:t>returned by the </a:t>
            </a:r>
            <a:r>
              <a:rPr sz="700" spc="-5" dirty="0">
                <a:latin typeface="Calibri"/>
                <a:cs typeface="Calibri"/>
              </a:rPr>
              <a:t>specified collection's iterator.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1751" y="3414522"/>
            <a:ext cx="4298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void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clear()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6370" y="3414522"/>
            <a:ext cx="193928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 used to remove all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elements</a:t>
            </a:r>
            <a:r>
              <a:rPr sz="700" spc="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from </a:t>
            </a:r>
            <a:r>
              <a:rPr sz="700" spc="-10" dirty="0">
                <a:latin typeface="Calibri"/>
                <a:cs typeface="Calibri"/>
              </a:rPr>
              <a:t>this </a:t>
            </a:r>
            <a:r>
              <a:rPr sz="700" spc="-5" dirty="0">
                <a:latin typeface="Calibri"/>
                <a:cs typeface="Calibri"/>
              </a:rPr>
              <a:t>list.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1751" y="3737864"/>
            <a:ext cx="91249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int </a:t>
            </a:r>
            <a:r>
              <a:rPr sz="700" spc="-5" dirty="0">
                <a:latin typeface="Calibri"/>
                <a:cs typeface="Calibri"/>
              </a:rPr>
              <a:t>lastIndexOf(Object o)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6370" y="3684523"/>
            <a:ext cx="43110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 used to </a:t>
            </a:r>
            <a:r>
              <a:rPr sz="700" spc="-10" dirty="0">
                <a:latin typeface="Calibri"/>
                <a:cs typeface="Calibri"/>
              </a:rPr>
              <a:t>return the index </a:t>
            </a:r>
            <a:r>
              <a:rPr sz="700" spc="-5" dirty="0">
                <a:latin typeface="Calibri"/>
                <a:cs typeface="Calibri"/>
              </a:rPr>
              <a:t>in </a:t>
            </a:r>
            <a:r>
              <a:rPr sz="700" spc="-10" dirty="0">
                <a:latin typeface="Calibri"/>
                <a:cs typeface="Calibri"/>
              </a:rPr>
              <a:t>this </a:t>
            </a:r>
            <a:r>
              <a:rPr sz="700" spc="-5" dirty="0">
                <a:latin typeface="Calibri"/>
                <a:cs typeface="Calibri"/>
              </a:rPr>
              <a:t>list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last occurrence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specified element, or -1 if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list does </a:t>
            </a:r>
            <a:r>
              <a:rPr sz="700" spc="-10" dirty="0">
                <a:latin typeface="Calibri"/>
                <a:cs typeface="Calibri"/>
              </a:rPr>
              <a:t>not </a:t>
            </a:r>
            <a:r>
              <a:rPr sz="700" spc="-5" dirty="0">
                <a:latin typeface="Calibri"/>
                <a:cs typeface="Calibri"/>
              </a:rPr>
              <a:t>contain 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1751" y="4061205"/>
            <a:ext cx="662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Object[]</a:t>
            </a:r>
            <a:r>
              <a:rPr sz="700" spc="-4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toArray()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6370" y="4061205"/>
            <a:ext cx="32289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return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array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containing</a:t>
            </a:r>
            <a:r>
              <a:rPr sz="700" spc="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all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of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elements</a:t>
            </a:r>
            <a:r>
              <a:rPr sz="700" spc="4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correct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order.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41751" y="4327397"/>
            <a:ext cx="10198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Object[] toArray(Object[]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86370" y="4327397"/>
            <a:ext cx="32289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return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array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containing</a:t>
            </a:r>
            <a:r>
              <a:rPr sz="700" spc="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all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of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elements</a:t>
            </a:r>
            <a:r>
              <a:rPr sz="700" spc="4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correct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order.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41751" y="4593716"/>
            <a:ext cx="8350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boolean </a:t>
            </a:r>
            <a:r>
              <a:rPr sz="700" spc="-10" dirty="0">
                <a:latin typeface="Calibri"/>
                <a:cs typeface="Calibri"/>
              </a:rPr>
              <a:t>add(Object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86370" y="4593716"/>
            <a:ext cx="22440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append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specified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end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of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1751" y="4917185"/>
            <a:ext cx="13982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boolean </a:t>
            </a:r>
            <a:r>
              <a:rPr sz="700" spc="-10" dirty="0">
                <a:latin typeface="Calibri"/>
                <a:cs typeface="Calibri"/>
              </a:rPr>
              <a:t>addAll(int index, </a:t>
            </a:r>
            <a:r>
              <a:rPr sz="700" spc="-5" dirty="0">
                <a:latin typeface="Calibri"/>
                <a:cs typeface="Calibri"/>
              </a:rPr>
              <a:t>Collection</a:t>
            </a:r>
            <a:r>
              <a:rPr sz="700" spc="10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86370" y="4917185"/>
            <a:ext cx="398970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insert</a:t>
            </a:r>
            <a:r>
              <a:rPr sz="700" spc="3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all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of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elements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specified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collection</a:t>
            </a:r>
            <a:r>
              <a:rPr sz="700" spc="4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into</a:t>
            </a:r>
            <a:r>
              <a:rPr sz="700" spc="3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list,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starting</a:t>
            </a:r>
            <a:r>
              <a:rPr sz="700" spc="5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at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specified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position.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1751" y="5240527"/>
            <a:ext cx="5334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Object</a:t>
            </a:r>
            <a:r>
              <a:rPr sz="700" spc="-3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clone()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86370" y="5240527"/>
            <a:ext cx="180911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 used to </a:t>
            </a:r>
            <a:r>
              <a:rPr sz="700" spc="-10" dirty="0">
                <a:latin typeface="Calibri"/>
                <a:cs typeface="Calibri"/>
              </a:rPr>
              <a:t>return </a:t>
            </a:r>
            <a:r>
              <a:rPr sz="700" spc="-5" dirty="0">
                <a:latin typeface="Calibri"/>
                <a:cs typeface="Calibri"/>
              </a:rPr>
              <a:t>a shallow copy of an</a:t>
            </a:r>
            <a:r>
              <a:rPr sz="700" spc="1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ArrayList.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1751" y="5563615"/>
            <a:ext cx="783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int </a:t>
            </a:r>
            <a:r>
              <a:rPr sz="700" spc="-5" dirty="0">
                <a:latin typeface="Calibri"/>
                <a:cs typeface="Calibri"/>
              </a:rPr>
              <a:t>indexOf(Object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86370" y="5510276"/>
            <a:ext cx="4345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 is used to </a:t>
            </a:r>
            <a:r>
              <a:rPr sz="700" spc="-10" dirty="0">
                <a:latin typeface="Calibri"/>
                <a:cs typeface="Calibri"/>
              </a:rPr>
              <a:t>return the index </a:t>
            </a:r>
            <a:r>
              <a:rPr sz="700" spc="-5" dirty="0">
                <a:latin typeface="Calibri"/>
                <a:cs typeface="Calibri"/>
              </a:rPr>
              <a:t>in </a:t>
            </a:r>
            <a:r>
              <a:rPr sz="700" spc="-10" dirty="0">
                <a:latin typeface="Calibri"/>
                <a:cs typeface="Calibri"/>
              </a:rPr>
              <a:t>this </a:t>
            </a:r>
            <a:r>
              <a:rPr sz="700" spc="-5" dirty="0">
                <a:latin typeface="Calibri"/>
                <a:cs typeface="Calibri"/>
              </a:rPr>
              <a:t>list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first occurrence of </a:t>
            </a:r>
            <a:r>
              <a:rPr sz="700" spc="-10" dirty="0">
                <a:latin typeface="Calibri"/>
                <a:cs typeface="Calibri"/>
              </a:rPr>
              <a:t>the </a:t>
            </a:r>
            <a:r>
              <a:rPr sz="700" spc="-5" dirty="0">
                <a:latin typeface="Calibri"/>
                <a:cs typeface="Calibri"/>
              </a:rPr>
              <a:t>specified element, or -1 </a:t>
            </a:r>
            <a:r>
              <a:rPr sz="700" spc="-10" dirty="0">
                <a:latin typeface="Calibri"/>
                <a:cs typeface="Calibri"/>
              </a:rPr>
              <a:t>if the </a:t>
            </a:r>
            <a:r>
              <a:rPr sz="700" spc="-5" dirty="0">
                <a:latin typeface="Calibri"/>
                <a:cs typeface="Calibri"/>
              </a:rPr>
              <a:t>List does </a:t>
            </a:r>
            <a:r>
              <a:rPr sz="700" spc="-10" dirty="0">
                <a:latin typeface="Calibri"/>
                <a:cs typeface="Calibri"/>
              </a:rPr>
              <a:t>not </a:t>
            </a:r>
            <a:r>
              <a:rPr sz="700" spc="-5" dirty="0">
                <a:latin typeface="Calibri"/>
                <a:cs typeface="Calibri"/>
              </a:rPr>
              <a:t>contain 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element.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1751" y="5887008"/>
            <a:ext cx="6343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void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trimToSize()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86370" y="5887008"/>
            <a:ext cx="29902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Calibri"/>
                <a:cs typeface="Calibri"/>
              </a:rPr>
              <a:t>It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is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used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3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trim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capacity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of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this</a:t>
            </a:r>
            <a:r>
              <a:rPr sz="700" spc="3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ArrayList</a:t>
            </a:r>
            <a:r>
              <a:rPr sz="700" spc="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instance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to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be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10" dirty="0">
                <a:latin typeface="Calibri"/>
                <a:cs typeface="Calibri"/>
              </a:rPr>
              <a:t>the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list's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current</a:t>
            </a:r>
            <a:r>
              <a:rPr sz="700" spc="4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size.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991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ArrayList Example in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825119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ArrayListDemo</a:t>
            </a:r>
            <a:r>
              <a:rPr sz="19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494665" indent="-481965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494030" algn="l"/>
                <a:tab pos="49466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r>
              <a:rPr sz="19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710565" indent="-69850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710565" algn="l"/>
                <a:tab pos="71120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ArrayList&lt;String&gt; obj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9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ArrayList&lt;String&gt;();</a:t>
            </a:r>
            <a:endParaRPr sz="1900">
              <a:latin typeface="Calibri"/>
              <a:cs typeface="Calibri"/>
            </a:endParaRPr>
          </a:p>
          <a:p>
            <a:pPr marL="982344" indent="-969644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981710" algn="l"/>
                <a:tab pos="982344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obj.add("xyz");</a:t>
            </a:r>
            <a:endParaRPr sz="1900">
              <a:latin typeface="Calibri"/>
              <a:cs typeface="Calibri"/>
            </a:endParaRPr>
          </a:p>
          <a:p>
            <a:pPr marL="1035685" indent="-10229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1035050" algn="l"/>
                <a:tab pos="1035685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obj.add("pqr");</a:t>
            </a:r>
            <a:endParaRPr sz="1900">
              <a:latin typeface="Calibri"/>
              <a:cs typeface="Calibri"/>
            </a:endParaRPr>
          </a:p>
          <a:p>
            <a:pPr marL="1035685" indent="-10229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1035050" algn="l"/>
                <a:tab pos="10356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obj.add("xyz1");</a:t>
            </a:r>
            <a:endParaRPr sz="1900">
              <a:latin typeface="Calibri"/>
              <a:cs typeface="Calibri"/>
            </a:endParaRPr>
          </a:p>
          <a:p>
            <a:pPr marL="1035685" indent="-1022985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1035050" algn="l"/>
                <a:tab pos="10356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obj.add("pqr2");</a:t>
            </a:r>
            <a:endParaRPr sz="1900">
              <a:latin typeface="Calibri"/>
              <a:cs typeface="Calibri"/>
            </a:endParaRPr>
          </a:p>
          <a:p>
            <a:pPr marL="1035685" indent="-1022985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1035050" algn="l"/>
                <a:tab pos="1035685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/*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Displaying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array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*/</a:t>
            </a:r>
            <a:endParaRPr sz="1900">
              <a:latin typeface="Calibri"/>
              <a:cs typeface="Calibri"/>
            </a:endParaRPr>
          </a:p>
          <a:p>
            <a:pPr marL="1035685" indent="-102298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1035050" algn="l"/>
                <a:tab pos="10356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System.out.println("Currently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array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1900" spc="1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elements:"+obj);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542655" cy="1238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295"/>
              </a:spcBef>
            </a:pPr>
            <a:r>
              <a:rPr sz="4000" b="1" spc="-105" dirty="0">
                <a:latin typeface="Arial"/>
                <a:cs typeface="Arial"/>
              </a:rPr>
              <a:t>Two </a:t>
            </a:r>
            <a:r>
              <a:rPr sz="4000" b="1" spc="-5" dirty="0">
                <a:latin typeface="Arial"/>
                <a:cs typeface="Arial"/>
              </a:rPr>
              <a:t>ways to iterate the elements of  collection </a:t>
            </a:r>
            <a:r>
              <a:rPr sz="4000" b="1" dirty="0">
                <a:latin typeface="Arial"/>
                <a:cs typeface="Arial"/>
              </a:rPr>
              <a:t>in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java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5665470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two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ways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traverse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</a:t>
            </a:r>
            <a:r>
              <a:rPr sz="20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Iterator,ListIterator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for-each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loop.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909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Using</a:t>
            </a:r>
            <a:r>
              <a:rPr spc="-80" dirty="0"/>
              <a:t> </a:t>
            </a:r>
            <a:r>
              <a:rPr dirty="0"/>
              <a:t>Iterator(I)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874390"/>
            <a:ext cx="66478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Arial"/>
                <a:cs typeface="Arial"/>
              </a:rPr>
              <a:t>ArrayList&lt;String&gt; list=new ArrayList&lt;String&gt;();//Creating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arraylist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5" dirty="0">
                <a:latin typeface="Arial"/>
                <a:cs typeface="Arial"/>
              </a:rPr>
              <a:t>list.add("Ravi");//Adding object in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arraylist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10" dirty="0">
                <a:latin typeface="Arial"/>
                <a:cs typeface="Arial"/>
              </a:rPr>
              <a:t>list.add("Vijay");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5" dirty="0">
                <a:latin typeface="Arial"/>
                <a:cs typeface="Arial"/>
              </a:rPr>
              <a:t>list.add("Ravi");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5" dirty="0">
                <a:latin typeface="Arial"/>
                <a:cs typeface="Arial"/>
              </a:rPr>
              <a:t>list.add("Ajay");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10" dirty="0">
                <a:latin typeface="Arial"/>
                <a:cs typeface="Arial"/>
              </a:rPr>
              <a:t>//Traversing </a:t>
            </a:r>
            <a:r>
              <a:rPr sz="1800" spc="-5" dirty="0">
                <a:latin typeface="Arial"/>
                <a:cs typeface="Arial"/>
              </a:rPr>
              <a:t>list through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Iterator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5" dirty="0">
                <a:latin typeface="Arial"/>
                <a:cs typeface="Arial"/>
              </a:rPr>
              <a:t>Iterator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itr=list.iterator();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buSzPct val="94444"/>
              <a:buChar char="•"/>
              <a:tabLst>
                <a:tab pos="218440" algn="l"/>
              </a:tabLst>
            </a:pPr>
            <a:r>
              <a:rPr sz="1800" spc="-10" dirty="0">
                <a:latin typeface="Arial"/>
                <a:cs typeface="Arial"/>
              </a:rPr>
              <a:t>while(itr.hasNext()){</a:t>
            </a:r>
            <a:endParaRPr sz="1800">
              <a:latin typeface="Arial"/>
              <a:cs typeface="Arial"/>
            </a:endParaRPr>
          </a:p>
          <a:p>
            <a:pPr marL="281940" indent="-269875">
              <a:lnSpc>
                <a:spcPct val="100000"/>
              </a:lnSpc>
              <a:buSzPct val="94444"/>
              <a:buChar char="•"/>
              <a:tabLst>
                <a:tab pos="281940" algn="l"/>
                <a:tab pos="282575" algn="l"/>
              </a:tabLst>
            </a:pPr>
            <a:r>
              <a:rPr sz="1800" spc="-10" dirty="0">
                <a:latin typeface="Arial"/>
                <a:cs typeface="Arial"/>
              </a:rPr>
              <a:t>System.out.println(itr.next());</a:t>
            </a:r>
            <a:endParaRPr sz="1800">
              <a:latin typeface="Arial"/>
              <a:cs typeface="Arial"/>
            </a:endParaRPr>
          </a:p>
          <a:p>
            <a:pPr marL="218440" indent="-205740">
              <a:lnSpc>
                <a:spcPct val="100000"/>
              </a:lnSpc>
              <a:spcBef>
                <a:spcPts val="5"/>
              </a:spcBef>
              <a:buSzPct val="94444"/>
              <a:buChar char="•"/>
              <a:tabLst>
                <a:tab pos="218440" algn="l"/>
              </a:tabLst>
            </a:pPr>
            <a:r>
              <a:rPr sz="180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2848" y="2129027"/>
            <a:ext cx="9491472" cy="436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Iterating Collection through </a:t>
            </a:r>
            <a:r>
              <a:rPr sz="4000" b="1" dirty="0">
                <a:latin typeface="Arial"/>
                <a:cs typeface="Arial"/>
              </a:rPr>
              <a:t>for-  </a:t>
            </a:r>
            <a:r>
              <a:rPr sz="4000" b="1" spc="-5" dirty="0">
                <a:latin typeface="Arial"/>
                <a:cs typeface="Arial"/>
              </a:rPr>
              <a:t>each</a:t>
            </a:r>
            <a:r>
              <a:rPr sz="4000" b="1" spc="-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loop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434530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TestCollection2{</a:t>
            </a:r>
            <a:endParaRPr sz="1700">
              <a:latin typeface="Calibri"/>
              <a:cs typeface="Calibri"/>
            </a:endParaRPr>
          </a:p>
          <a:p>
            <a:pPr marL="381000" indent="-3689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81000" algn="l"/>
                <a:tab pos="3816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7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431165" algn="l"/>
                <a:tab pos="43180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ArrayList&lt;String&gt;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al=new</a:t>
            </a:r>
            <a:r>
              <a:rPr sz="17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ArrayList&lt;String&gt;();</a:t>
            </a:r>
            <a:endParaRPr sz="17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431165" algn="l"/>
                <a:tab pos="43180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7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31165" algn="l"/>
                <a:tab pos="43180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al.add("Vijay");</a:t>
            </a:r>
            <a:endParaRPr sz="17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31165" algn="l"/>
                <a:tab pos="43180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for(String obj:al)</a:t>
            </a:r>
            <a:r>
              <a:rPr sz="1700" spc="3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System.out.println(obj);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8100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r>
              <a:rPr sz="17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775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LinkedList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0906"/>
            <a:ext cx="8323580" cy="33724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32740" marR="5080" indent="-320040">
              <a:lnSpc>
                <a:spcPts val="2080"/>
              </a:lnSpc>
              <a:spcBef>
                <a:spcPts val="33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uses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doubly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store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elements. It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linked-list data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structure.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inherits the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AbstractList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and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Deque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interfaces.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5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The important points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</a:t>
            </a:r>
            <a:r>
              <a:rPr sz="1900" spc="1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contain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duplicate</a:t>
            </a:r>
            <a:r>
              <a:rPr sz="19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maintains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insertion</a:t>
            </a:r>
            <a:r>
              <a:rPr sz="19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is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non</a:t>
            </a:r>
            <a:r>
              <a:rPr sz="19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synchronized.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ts val="217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class, manipulation is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fast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because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no shifting needs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1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endParaRPr sz="1900">
              <a:latin typeface="Calibri"/>
              <a:cs typeface="Calibri"/>
            </a:endParaRPr>
          </a:p>
          <a:p>
            <a:pPr marL="332740">
              <a:lnSpc>
                <a:spcPts val="2170"/>
              </a:lnSpc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occurred.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be used as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list,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stack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9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queue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572" y="2261616"/>
            <a:ext cx="9794748" cy="2397251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996" y="1588008"/>
            <a:ext cx="10148316" cy="4283964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78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Constructors of Java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LinkedList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3231006"/>
            <a:ext cx="1121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uc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  </a:t>
            </a:r>
            <a:r>
              <a:rPr sz="1800" spc="-15" dirty="0">
                <a:latin typeface="Calibri"/>
                <a:cs typeface="Calibri"/>
              </a:rPr>
              <a:t>LinkedList()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4465701"/>
            <a:ext cx="215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LinkedList(Collection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8766" y="3231006"/>
            <a:ext cx="3973195" cy="19462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empty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list containing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specified </a:t>
            </a:r>
            <a:r>
              <a:rPr sz="1800" spc="-10" dirty="0">
                <a:latin typeface="Calibri"/>
                <a:cs typeface="Calibri"/>
              </a:rPr>
              <a:t>collection,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order </a:t>
            </a:r>
            <a:r>
              <a:rPr sz="1800" spc="-5" dirty="0">
                <a:latin typeface="Calibri"/>
                <a:cs typeface="Calibri"/>
              </a:rPr>
              <a:t>they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returned by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collection's  </a:t>
            </a:r>
            <a:r>
              <a:rPr sz="1800" spc="-35" dirty="0">
                <a:latin typeface="Calibri"/>
                <a:cs typeface="Calibri"/>
              </a:rPr>
              <a:t>iterator.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359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LinkedList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2554" y="2418969"/>
            <a:ext cx="3981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10" dirty="0">
                <a:latin typeface="Calibri"/>
                <a:cs typeface="Calibri"/>
              </a:rPr>
              <a:t>h</a:t>
            </a:r>
            <a:r>
              <a:rPr sz="900" dirty="0">
                <a:latin typeface="Calibri"/>
                <a:cs typeface="Calibri"/>
              </a:rPr>
              <a:t>od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8326" y="2418969"/>
            <a:ext cx="5549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e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cr</a:t>
            </a:r>
            <a:r>
              <a:rPr sz="900" spc="-10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p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2554" y="2668015"/>
            <a:ext cx="1668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void </a:t>
            </a:r>
            <a:r>
              <a:rPr sz="900" spc="-5" dirty="0">
                <a:latin typeface="Calibri"/>
                <a:cs typeface="Calibri"/>
              </a:rPr>
              <a:t>add(int index, Object element)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8326" y="2668015"/>
            <a:ext cx="3690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insert the specified element </a:t>
            </a:r>
            <a:r>
              <a:rPr sz="900" dirty="0">
                <a:latin typeface="Calibri"/>
                <a:cs typeface="Calibri"/>
              </a:rPr>
              <a:t>at </a:t>
            </a:r>
            <a:r>
              <a:rPr sz="900" spc="-5" dirty="0">
                <a:latin typeface="Calibri"/>
                <a:cs typeface="Calibri"/>
              </a:rPr>
              <a:t>the specified position index in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1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2554" y="2983484"/>
            <a:ext cx="1088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void </a:t>
            </a:r>
            <a:r>
              <a:rPr sz="900" spc="-5" dirty="0">
                <a:latin typeface="Calibri"/>
                <a:cs typeface="Calibri"/>
              </a:rPr>
              <a:t>addFirst(Object</a:t>
            </a:r>
            <a:r>
              <a:rPr sz="900" spc="-4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8326" y="2983484"/>
            <a:ext cx="2896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insert the given element </a:t>
            </a:r>
            <a:r>
              <a:rPr sz="900" dirty="0">
                <a:latin typeface="Calibri"/>
                <a:cs typeface="Calibri"/>
              </a:rPr>
              <a:t>at </a:t>
            </a:r>
            <a:r>
              <a:rPr sz="900" spc="-5" dirty="0">
                <a:latin typeface="Calibri"/>
                <a:cs typeface="Calibri"/>
              </a:rPr>
              <a:t>the beginning </a:t>
            </a:r>
            <a:r>
              <a:rPr sz="900" dirty="0">
                <a:latin typeface="Calibri"/>
                <a:cs typeface="Calibri"/>
              </a:rPr>
              <a:t>of a</a:t>
            </a:r>
            <a:r>
              <a:rPr sz="900" spc="7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554" y="3298647"/>
            <a:ext cx="10718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void addLast(Object</a:t>
            </a:r>
            <a:r>
              <a:rPr sz="900" spc="-4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8326" y="3298647"/>
            <a:ext cx="27063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append the given element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end </a:t>
            </a:r>
            <a:r>
              <a:rPr sz="900" dirty="0">
                <a:latin typeface="Calibri"/>
                <a:cs typeface="Calibri"/>
              </a:rPr>
              <a:t>of a</a:t>
            </a:r>
            <a:r>
              <a:rPr sz="900" spc="4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2554" y="3614673"/>
            <a:ext cx="4184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int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size()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18326" y="3614673"/>
            <a:ext cx="23888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number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elements in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2554" y="3949065"/>
            <a:ext cx="1066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add(Object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18326" y="3949065"/>
            <a:ext cx="28695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append the specified element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end </a:t>
            </a:r>
            <a:r>
              <a:rPr sz="900" dirty="0">
                <a:latin typeface="Calibri"/>
                <a:cs typeface="Calibri"/>
              </a:rPr>
              <a:t>of a</a:t>
            </a:r>
            <a:r>
              <a:rPr sz="900" spc="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2554" y="4283455"/>
            <a:ext cx="1284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contains(Object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8326" y="4283455"/>
            <a:ext cx="290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true if the list contains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specified</a:t>
            </a:r>
            <a:r>
              <a:rPr sz="900" spc="6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element.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2554" y="4598923"/>
            <a:ext cx="1250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remove(Object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8326" y="4598923"/>
            <a:ext cx="3375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remove the first occurence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specified element in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7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2554" y="4802885"/>
            <a:ext cx="77470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</a:t>
            </a:r>
            <a:r>
              <a:rPr sz="900" spc="-6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getFirst()  Object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getLast()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18326" y="4802885"/>
            <a:ext cx="206565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first element in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list.  </a:t>
            </a: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last element in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list.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2554" y="5346953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int indexOf(Object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18326" y="5278373"/>
            <a:ext cx="444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index in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list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first occurrence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specified element, </a:t>
            </a:r>
            <a:r>
              <a:rPr sz="900" dirty="0">
                <a:latin typeface="Calibri"/>
                <a:cs typeface="Calibri"/>
              </a:rPr>
              <a:t>or -1 </a:t>
            </a:r>
            <a:r>
              <a:rPr sz="900" spc="-5" dirty="0">
                <a:latin typeface="Calibri"/>
                <a:cs typeface="Calibri"/>
              </a:rPr>
              <a:t>if the  list does not contain any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element.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2554" y="5797702"/>
            <a:ext cx="1167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int lastIndexOf(Object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18326" y="5729122"/>
            <a:ext cx="442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index in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list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last occurrence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specified element, </a:t>
            </a:r>
            <a:r>
              <a:rPr sz="900" dirty="0">
                <a:latin typeface="Calibri"/>
                <a:cs typeface="Calibri"/>
              </a:rPr>
              <a:t>or -1 </a:t>
            </a:r>
            <a:r>
              <a:rPr sz="900" spc="-5" dirty="0">
                <a:latin typeface="Calibri"/>
                <a:cs typeface="Calibri"/>
              </a:rPr>
              <a:t>if the  list does not contain any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element.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6776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LinkedList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4636770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class</a:t>
            </a:r>
            <a:r>
              <a:rPr sz="17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LinkedListDemo{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7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LinkedList&lt;String&gt;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al=new</a:t>
            </a:r>
            <a:r>
              <a:rPr sz="17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LinkedList&lt;String&gt;();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al.add("Vijay");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al.add("Ajay");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3749675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Iterator&lt;String&gt;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itr=al.iterator();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System.out.println(itr.next());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756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787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40" dirty="0">
                <a:latin typeface="Arial"/>
                <a:cs typeface="Arial"/>
              </a:rPr>
              <a:t>Vector </a:t>
            </a:r>
            <a:r>
              <a:rPr b="1" dirty="0">
                <a:latin typeface="Arial"/>
                <a:cs typeface="Arial"/>
              </a:rPr>
              <a:t>in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1090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Interface.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Like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also maintains insertion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rarely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non-thread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environment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it 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synchronized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due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gives poor performance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searching,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adding,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delete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its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243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ways to create vector class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object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72055"/>
            <a:ext cx="8495030" cy="2590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Syntax: -1)Vector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Vector();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creates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empty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initial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10. It means the 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re-sized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the 11th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needs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into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Vector.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Note: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i.e.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remain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till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insertions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once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insert the 11th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become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20 (double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083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byte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939405" cy="22847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byte: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whole number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between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-128 and 127.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Mostly 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save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memory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certain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numbers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limit  specified by byte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type.</a:t>
            </a:r>
            <a:endParaRPr sz="2000">
              <a:latin typeface="Calibri"/>
              <a:cs typeface="Calibri"/>
            </a:endParaRPr>
          </a:p>
          <a:p>
            <a:pPr marL="332740" marR="3839845">
              <a:lnSpc>
                <a:spcPct val="111000"/>
              </a:lnSpc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type: 1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byte.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value: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128000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- 2) :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object= new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Vector(int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initialCapacity)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Exp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Vector(3);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64A56"/>
              </a:buClr>
              <a:buFont typeface="Corbel"/>
              <a:buChar char="–"/>
            </a:pPr>
            <a:endParaRPr sz="18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-3)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object= new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vector(int initialcapacity,</a:t>
            </a:r>
            <a:r>
              <a:rPr sz="2000" spc="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capacityIncrement)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366759" cy="25133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vec=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Vector(4,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6)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Here we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provided two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arguments. The initial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 is 4 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capacityIncrement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6. It means upon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insertion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5th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10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(4+6)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11th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16(10+6).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-4)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object= new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Vector(Collection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50718"/>
            <a:ext cx="4875530" cy="356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VectorExample</a:t>
            </a:r>
            <a:r>
              <a:rPr sz="19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64A56"/>
              </a:buClr>
              <a:buFont typeface="Corbel"/>
              <a:buChar char="–"/>
            </a:pPr>
            <a:endParaRPr sz="1450">
              <a:latin typeface="Calibri"/>
              <a:cs typeface="Calibri"/>
            </a:endParaRPr>
          </a:p>
          <a:p>
            <a:pPr marL="494665" indent="-481965">
              <a:lnSpc>
                <a:spcPct val="100000"/>
              </a:lnSpc>
              <a:spcBef>
                <a:spcPts val="5"/>
              </a:spcBef>
              <a:buFont typeface="Corbel"/>
              <a:buChar char="–"/>
              <a:tabLst>
                <a:tab pos="494030" algn="l"/>
                <a:tab pos="49466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r>
              <a:rPr sz="1900" spc="1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Vector&lt;String&gt; vec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9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Vector&lt;String&gt;(2);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vec.addElement("A");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vec.addElement("B");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1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vec.addElement("C");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vec.addElement("D");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1035050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545195" cy="1238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Commonly used </a:t>
            </a:r>
            <a:r>
              <a:rPr sz="4000" b="1" spc="-10" dirty="0">
                <a:latin typeface="Arial"/>
                <a:cs typeface="Arial"/>
              </a:rPr>
              <a:t>methods </a:t>
            </a:r>
            <a:r>
              <a:rPr sz="4000" b="1" spc="-5" dirty="0">
                <a:latin typeface="Arial"/>
                <a:cs typeface="Arial"/>
              </a:rPr>
              <a:t>of </a:t>
            </a:r>
            <a:r>
              <a:rPr sz="4000" b="1" spc="-45" dirty="0">
                <a:latin typeface="Arial"/>
                <a:cs typeface="Arial"/>
              </a:rPr>
              <a:t>Vector  </a:t>
            </a:r>
            <a:r>
              <a:rPr sz="4000" b="1" spc="-5" dirty="0">
                <a:latin typeface="Arial"/>
                <a:cs typeface="Arial"/>
              </a:rPr>
              <a:t>Class: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68055" cy="319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9817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addElement(Object element):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inserts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end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capacity():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method 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size():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setSize(int size):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changes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existing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</a:t>
            </a:r>
            <a:r>
              <a:rPr sz="20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900"/>
              </a:spcBef>
              <a:buClr>
                <a:srgbClr val="464A56"/>
              </a:buClr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dirty="0"/>
              <a:t>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contains(Object element): This method checks whether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  element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present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Vector.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found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true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else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false.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49195"/>
            <a:ext cx="8545195" cy="33661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50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containsAll(Collection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c):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true if all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of collection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present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elementAt(int index):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present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1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5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location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firstElement():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getting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first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1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lastElement():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last element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array.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get(int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index): 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</a:t>
            </a:r>
            <a:r>
              <a:rPr sz="20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index.</a:t>
            </a:r>
            <a:endParaRPr sz="2000">
              <a:latin typeface="Calibri"/>
              <a:cs typeface="Calibri"/>
            </a:endParaRPr>
          </a:p>
          <a:p>
            <a:pPr marL="332740" marR="662305" indent="-320040">
              <a:lnSpc>
                <a:spcPct val="101000"/>
              </a:lnSpc>
              <a:spcBef>
                <a:spcPts val="905"/>
              </a:spcBef>
              <a:buClr>
                <a:srgbClr val="464A56"/>
              </a:buClr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dirty="0"/>
              <a:t>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isEmpty(): This method 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true if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doesn’t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495665" cy="228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removeElement(Object element):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specifed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vector.</a:t>
            </a:r>
            <a:endParaRPr sz="2000">
              <a:latin typeface="Calibri"/>
              <a:cs typeface="Calibri"/>
            </a:endParaRPr>
          </a:p>
          <a:p>
            <a:pPr marL="332740" marR="142240" indent="-320040">
              <a:lnSpc>
                <a:spcPct val="111100"/>
              </a:lnSpc>
              <a:spcBef>
                <a:spcPts val="894"/>
              </a:spcBef>
              <a:buClr>
                <a:srgbClr val="464A56"/>
              </a:buClr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dirty="0"/>
              <a:t>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removeAll(Collection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c): 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those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vector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present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c.</a:t>
            </a:r>
            <a:endParaRPr sz="2000">
              <a:latin typeface="Calibri"/>
              <a:cs typeface="Calibri"/>
            </a:endParaRPr>
          </a:p>
          <a:p>
            <a:pPr marL="332740" marR="518795" indent="-320040">
              <a:lnSpc>
                <a:spcPct val="111000"/>
              </a:lnSpc>
              <a:spcBef>
                <a:spcPts val="900"/>
              </a:spcBef>
              <a:buClr>
                <a:srgbClr val="464A56"/>
              </a:buClr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dirty="0"/>
              <a:t>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setElementAt(Object element,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index):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 of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specifed index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given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874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Example of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40" dirty="0">
                <a:latin typeface="Arial"/>
                <a:cs typeface="Arial"/>
              </a:rPr>
              <a:t>Vector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451040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VectorExample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r>
              <a:rPr sz="17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/*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of initial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capacity(size)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of 2</a:t>
            </a:r>
            <a:r>
              <a:rPr sz="17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*/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Vector&lt;String&gt;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= new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Vector&lt;String&gt;(2);</a:t>
            </a:r>
            <a:endParaRPr sz="1700">
              <a:latin typeface="Calibri"/>
              <a:cs typeface="Calibri"/>
            </a:endParaRPr>
          </a:p>
          <a:p>
            <a:pPr marL="60960">
              <a:lnSpc>
                <a:spcPct val="100000"/>
              </a:lnSpc>
              <a:spcBef>
                <a:spcPts val="720"/>
              </a:spcBef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/*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Adding elements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7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vector*/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vec.addElement("Apple");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vec.addElement("Orange");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vec.addElement("Mango");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vec.addElement("Fig");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7696"/>
            <a:ext cx="5315585" cy="94932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/*size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capacityIncrement after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two</a:t>
            </a:r>
            <a:r>
              <a:rPr sz="14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insertions*/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System.out.println("Size after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addition:</a:t>
            </a:r>
            <a:r>
              <a:rPr sz="14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"+vec.size());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System.out.println("Capacity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after increment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is:</a:t>
            </a:r>
            <a:r>
              <a:rPr sz="14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"+vec.capacity());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51605" y="5217414"/>
            <a:ext cx="81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3579342"/>
            <a:ext cx="3662679" cy="21869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570865" indent="-558165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/*Display 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Vector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elements*/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Enumeration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en =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vec.elements();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System.out.println("\nElements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are:");</a:t>
            </a:r>
            <a:endParaRPr sz="1400">
              <a:latin typeface="Calibri"/>
              <a:cs typeface="Calibri"/>
            </a:endParaRPr>
          </a:p>
          <a:p>
            <a:pPr marL="570865" indent="-55816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70230" algn="l"/>
                <a:tab pos="57086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while(en.hasMoreElements())</a:t>
            </a:r>
            <a:endParaRPr sz="1400">
              <a:latin typeface="Calibri"/>
              <a:cs typeface="Calibri"/>
            </a:endParaRPr>
          </a:p>
          <a:p>
            <a:pPr marL="689610" indent="-67754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689610" algn="l"/>
                <a:tab pos="690245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System.out.print(en.nextElement()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+ "</a:t>
            </a:r>
            <a:r>
              <a:rPr sz="14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4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Cursors in Java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(Collection  Framework)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462645" cy="26276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Three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cursors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(Collection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Framework)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Enumeration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Iterator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(I)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want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retrive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 one by one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should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go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cursors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444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Enum</a:t>
            </a:r>
            <a:r>
              <a:rPr b="1" spc="-15" dirty="0">
                <a:latin typeface="Arial"/>
                <a:cs typeface="Arial"/>
              </a:rPr>
              <a:t>e</a:t>
            </a:r>
            <a:r>
              <a:rPr b="1" dirty="0">
                <a:latin typeface="Arial"/>
                <a:cs typeface="Arial"/>
              </a:rPr>
              <a:t>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513445" cy="369252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Introduce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1.0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  <a:p>
            <a:pPr marL="332740" marR="56705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use Enumeration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 one by one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old collection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Objects.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enumeration objects by using elements() method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vector</a:t>
            </a:r>
            <a:r>
              <a:rPr sz="2000" spc="1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marR="4121150">
              <a:lnSpc>
                <a:spcPct val="111000"/>
              </a:lnSpc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Enumeration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elements();  Example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Enumeration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 =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v.elements();</a:t>
            </a:r>
            <a:endParaRPr sz="2000">
              <a:latin typeface="Calibri"/>
              <a:cs typeface="Calibri"/>
            </a:endParaRPr>
          </a:p>
          <a:p>
            <a:pPr marL="319405" marR="4529455" indent="-319405" algn="r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Methods of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Enumeration</a:t>
            </a:r>
            <a:r>
              <a:rPr sz="2000" b="1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marL="320040" marR="4554220" lvl="1" indent="-320040" algn="r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20040" algn="l"/>
                <a:tab pos="3206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boolean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hasmoreElements();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boolean</a:t>
            </a:r>
            <a:r>
              <a:rPr sz="18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nextElement();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7475" y="3682974"/>
            <a:ext cx="2625725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7005">
              <a:lnSpc>
                <a:spcPct val="148500"/>
              </a:lnSpc>
              <a:spcBef>
                <a:spcPts val="10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num;  num =</a:t>
            </a:r>
            <a:r>
              <a:rPr sz="20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113;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41452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989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7475" y="4185284"/>
            <a:ext cx="939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1875" y="4094454"/>
            <a:ext cx="3183890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100"/>
              </a:spcBef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Integer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 =</a:t>
            </a:r>
            <a:r>
              <a:rPr sz="17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(Integer)e.nextElement(); 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if(I%2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==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0)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System.out.println(I);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//0,2,4,6,8,10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2343124"/>
            <a:ext cx="3545204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vector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v =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vector();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92710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for(int i=0;</a:t>
            </a:r>
            <a:r>
              <a:rPr sz="17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i&lt;=10;i++)</a:t>
            </a:r>
            <a:endParaRPr sz="17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{v.addElement(i);</a:t>
            </a:r>
            <a:endParaRPr sz="17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}Enumeration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e=v.elements();</a:t>
            </a:r>
            <a:endParaRPr sz="17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while(e.hasmoreElements())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7475" y="5144922"/>
            <a:ext cx="4125595" cy="7264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System.out.println(v);</a:t>
            </a:r>
            <a:r>
              <a:rPr sz="17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//[0,1,2,3,4,5,6,7,8,9,10]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110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Problem with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Enumeration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387080" cy="93091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Applicable only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legacy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Using enumeration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only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read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objects.(No remove,add,or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replacement)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95198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Iterat</a:t>
            </a:r>
            <a:r>
              <a:rPr b="1" spc="-15" dirty="0">
                <a:latin typeface="Arial"/>
                <a:cs typeface="Arial"/>
              </a:rPr>
              <a:t>o</a:t>
            </a:r>
            <a:r>
              <a:rPr b="1" dirty="0">
                <a:latin typeface="Arial"/>
                <a:cs typeface="Arial"/>
              </a:rPr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456"/>
            <a:ext cx="8583930" cy="362077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Universal cursor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i.e.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applied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using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Iterator.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Iterator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 by using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iterator()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of Collection</a:t>
            </a:r>
            <a:r>
              <a:rPr sz="2000" spc="1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  <a:p>
            <a:pPr marL="332740" marR="4862195" indent="-320040">
              <a:lnSpc>
                <a:spcPct val="10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iterator(); 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Example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itr=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c.iterator();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Methods of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93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Boolean</a:t>
            </a:r>
            <a:r>
              <a:rPr sz="18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hasnext();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Object</a:t>
            </a:r>
            <a:r>
              <a:rPr sz="18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next();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8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remove();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574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Methods of Iterator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865246"/>
            <a:ext cx="351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6996" y="2865246"/>
            <a:ext cx="770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thod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336816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6996" y="3368167"/>
            <a:ext cx="2341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public boolean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hasNext()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2694" y="4145102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6996" y="4145102"/>
            <a:ext cx="1851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public Object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2694" y="506006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6996" y="5060060"/>
            <a:ext cx="193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public </a:t>
            </a:r>
            <a:r>
              <a:rPr sz="1800" spc="-10" dirty="0">
                <a:latin typeface="Calibri"/>
                <a:cs typeface="Calibri"/>
              </a:rPr>
              <a:t>void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remove()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0917" y="2773806"/>
            <a:ext cx="2663825" cy="28606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 marR="4381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returns </a:t>
            </a:r>
            <a:r>
              <a:rPr sz="1800" dirty="0">
                <a:latin typeface="Calibri"/>
                <a:cs typeface="Calibri"/>
              </a:rPr>
              <a:t>true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spc="-15" dirty="0">
                <a:latin typeface="Calibri"/>
                <a:cs typeface="Calibri"/>
              </a:rPr>
              <a:t>iterator </a:t>
            </a:r>
            <a:r>
              <a:rPr sz="1800" spc="-5" dirty="0">
                <a:latin typeface="Calibri"/>
                <a:cs typeface="Calibri"/>
              </a:rPr>
              <a:t>has 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-5" dirty="0">
                <a:latin typeface="Calibri"/>
                <a:cs typeface="Calibri"/>
              </a:rPr>
              <a:t> elements.</a:t>
            </a:r>
            <a:endParaRPr sz="1800">
              <a:latin typeface="Calibri"/>
              <a:cs typeface="Calibri"/>
            </a:endParaRPr>
          </a:p>
          <a:p>
            <a:pPr marL="12700" marR="6032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returns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moves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cursor </a:t>
            </a:r>
            <a:r>
              <a:rPr sz="1800" spc="-10" dirty="0">
                <a:latin typeface="Calibri"/>
                <a:cs typeface="Calibri"/>
              </a:rPr>
              <a:t>pointer to 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next</a:t>
            </a:r>
            <a:r>
              <a:rPr sz="1800" spc="-5" dirty="0">
                <a:latin typeface="Calibri"/>
                <a:cs typeface="Calibri"/>
              </a:rPr>
              <a:t> element.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removes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last </a:t>
            </a:r>
            <a:r>
              <a:rPr sz="1800" spc="-5" dirty="0">
                <a:latin typeface="Calibri"/>
                <a:cs typeface="Calibri"/>
              </a:rPr>
              <a:t>elements  returned by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iterator.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 </a:t>
            </a:r>
            <a:r>
              <a:rPr sz="1800" spc="-15" dirty="0">
                <a:latin typeface="Calibri"/>
                <a:cs typeface="Calibri"/>
              </a:rPr>
              <a:t>rarely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989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8001"/>
            <a:ext cx="4637405" cy="3560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ArrayList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l=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13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ArrayList();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92710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for(int</a:t>
            </a:r>
            <a:r>
              <a:rPr sz="13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i&lt;0;i&lt;=10;i++)</a:t>
            </a:r>
            <a:endParaRPr sz="13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{l.add(i);</a:t>
            </a:r>
            <a:endParaRPr sz="13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}Iterator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itr =</a:t>
            </a:r>
            <a:r>
              <a:rPr sz="13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l.Iterator();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</a:t>
            </a:r>
            <a:endParaRPr sz="13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{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Integer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 =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(Integer)</a:t>
            </a:r>
            <a:r>
              <a:rPr sz="1300" spc="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464A56"/>
                </a:solidFill>
                <a:latin typeface="Calibri"/>
                <a:cs typeface="Calibri"/>
              </a:rPr>
              <a:t>itr.next();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184150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if(I%2 ==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0)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223774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System.out.println(I);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//0,2,4,6,8,10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else</a:t>
            </a:r>
            <a:endParaRPr sz="1300">
              <a:latin typeface="Calibri"/>
              <a:cs typeface="Calibri"/>
            </a:endParaRPr>
          </a:p>
          <a:p>
            <a:pPr marL="2755900" indent="-274383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2755900" algn="l"/>
                <a:tab pos="2756535" algn="l"/>
              </a:tabLst>
            </a:pP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itr.remove();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92710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92710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System.out.println(l);</a:t>
            </a:r>
            <a:r>
              <a:rPr sz="13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//[0,2,4,6,8,10]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9283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Problems </a:t>
            </a:r>
            <a:r>
              <a:rPr b="1" spc="-5" dirty="0">
                <a:latin typeface="Arial"/>
                <a:cs typeface="Arial"/>
              </a:rPr>
              <a:t>with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Iterator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6074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23189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Enumeration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single direction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cursor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i.e.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backward movement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using but 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Iterator,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replace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addition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new objects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947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ListI</a:t>
            </a:r>
            <a:r>
              <a:rPr b="1" spc="-15" dirty="0">
                <a:latin typeface="Arial"/>
                <a:cs typeface="Arial"/>
              </a:rPr>
              <a:t>t</a:t>
            </a:r>
            <a:r>
              <a:rPr b="1" dirty="0">
                <a:latin typeface="Arial"/>
                <a:cs typeface="Arial"/>
              </a:rPr>
              <a:t>erator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596630" cy="17221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bidirectional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cursor.</a:t>
            </a:r>
            <a:endParaRPr sz="2000">
              <a:latin typeface="Calibri"/>
              <a:cs typeface="Calibri"/>
            </a:endParaRPr>
          </a:p>
          <a:p>
            <a:pPr marL="332740" marR="14668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replace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additon of new  object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well.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ListIterator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 by using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Listiterator()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</a:t>
            </a:r>
            <a:r>
              <a:rPr sz="2000" spc="25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4384040" cy="283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listIterator(); 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Example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ltr =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l.listIterator();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Methods of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ListIterator</a:t>
            </a:r>
            <a:r>
              <a:rPr sz="2000" b="1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boolean</a:t>
            </a:r>
            <a:r>
              <a:rPr sz="18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hasnext();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Object</a:t>
            </a:r>
            <a:r>
              <a:rPr sz="18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next();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2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int</a:t>
            </a:r>
            <a:r>
              <a:rPr sz="18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nextIndex();</a:t>
            </a:r>
            <a:endParaRPr sz="18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2734" y="2327275"/>
            <a:ext cx="3082925" cy="170053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240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boolean</a:t>
            </a:r>
            <a:r>
              <a:rPr sz="18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hasPrevious();</a:t>
            </a:r>
            <a:endParaRPr sz="1800">
              <a:latin typeface="Calibri"/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Object</a:t>
            </a:r>
            <a:r>
              <a:rPr sz="18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previous();</a:t>
            </a:r>
            <a:endParaRPr sz="1800">
              <a:latin typeface="Calibri"/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1125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int</a:t>
            </a:r>
            <a:r>
              <a:rPr sz="18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previousIndex();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8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2734" y="3888104"/>
            <a:ext cx="3346450" cy="12827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8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remove()</a:t>
            </a:r>
            <a:endParaRPr sz="1800">
              <a:latin typeface="Calibri"/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set(Object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newObj);</a:t>
            </a:r>
            <a:endParaRPr sz="1800">
              <a:latin typeface="Calibri"/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332740" algn="l"/>
                <a:tab pos="333375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add(Object</a:t>
            </a:r>
            <a:r>
              <a:rPr sz="18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newObj);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782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Example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558927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LinkedList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l=new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LinkedList();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l.add("Sam");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l.add("Tom");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l.add("Ron");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l.add("Jack");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System.out.println(l);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//[sam,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Tom,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Ron,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Jack]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7475" y="5641035"/>
            <a:ext cx="2996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ListIterator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ltr=l.listIterator();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270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short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993380" cy="16078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short: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greater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terms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integer.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range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-  32,768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32767.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7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type: 2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3124"/>
            <a:ext cx="592137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while(ltr.hasnext())</a:t>
            </a:r>
            <a:endParaRPr sz="17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{String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s=(String)ltr.next();</a:t>
            </a:r>
            <a:endParaRPr sz="1700">
              <a:latin typeface="Calibri"/>
              <a:cs typeface="Calibri"/>
            </a:endParaRPr>
          </a:p>
          <a:p>
            <a:pPr marL="1841500" indent="-18294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1841500" algn="l"/>
                <a:tab pos="184213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if(s.equals("Tom"));</a:t>
            </a:r>
            <a:endParaRPr sz="1700">
              <a:latin typeface="Calibri"/>
              <a:cs typeface="Calibri"/>
            </a:endParaRPr>
          </a:p>
          <a:p>
            <a:pPr marL="1911985" indent="-18992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1911350" algn="l"/>
                <a:tab pos="1911985" algn="l"/>
              </a:tabLst>
            </a:pP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ltr.remove();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700" spc="-8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remove</a:t>
            </a:r>
            <a:r>
              <a:rPr sz="17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element</a:t>
            </a:r>
            <a:endParaRPr sz="1700">
              <a:latin typeface="Calibri"/>
              <a:cs typeface="Calibri"/>
            </a:endParaRPr>
          </a:p>
          <a:p>
            <a:pPr marL="1841500" indent="-182943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1841500" algn="l"/>
                <a:tab pos="18421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else</a:t>
            </a:r>
            <a:r>
              <a:rPr sz="1700" spc="-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if(s.equals("Jack"))</a:t>
            </a:r>
            <a:endParaRPr sz="1700">
              <a:latin typeface="Calibri"/>
              <a:cs typeface="Calibri"/>
            </a:endParaRPr>
          </a:p>
          <a:p>
            <a:pPr marL="2755900" indent="-27438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2755900" algn="l"/>
                <a:tab pos="2756535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ltr.add("Brad");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700" spc="-8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add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element</a:t>
            </a:r>
            <a:endParaRPr sz="1700">
              <a:latin typeface="Calibri"/>
              <a:cs typeface="Calibri"/>
            </a:endParaRPr>
          </a:p>
          <a:p>
            <a:pPr marL="1841500" indent="-18294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1841500" algn="l"/>
                <a:tab pos="18421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else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if(s.equals("Ron"))</a:t>
            </a:r>
            <a:endParaRPr sz="1700">
              <a:latin typeface="Calibri"/>
              <a:cs typeface="Calibri"/>
            </a:endParaRPr>
          </a:p>
          <a:p>
            <a:pPr marL="2755900" indent="-274383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2755900" algn="l"/>
                <a:tab pos="2756535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itr.set("RVD");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 to replace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element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92710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System.out.println(l)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//[Sam,RVD,Jack,Brad]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39851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Note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ListIterator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most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powerful cursor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but its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limitation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is, it is</a:t>
            </a:r>
            <a:r>
              <a:rPr sz="2000" b="1" spc="-1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applicable  only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List implemented class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object and it is not a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universal</a:t>
            </a:r>
            <a:r>
              <a:rPr sz="2000" b="1" spc="-1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cursor.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393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Set(I)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5016" y="2359151"/>
            <a:ext cx="6723888" cy="4498845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7651" y="2526792"/>
            <a:ext cx="9372600" cy="3037331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009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About</a:t>
            </a:r>
            <a:r>
              <a:rPr spc="-80" dirty="0"/>
              <a:t> </a:t>
            </a:r>
            <a:r>
              <a:rPr dirty="0"/>
              <a:t>Set(I)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513445" cy="28511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Set&lt;E&gt;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20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Collection&lt;E&gt;</a:t>
            </a:r>
            <a:endParaRPr sz="2000">
              <a:latin typeface="Calibri"/>
              <a:cs typeface="Calibri"/>
            </a:endParaRPr>
          </a:p>
          <a:p>
            <a:pPr marL="332740" marR="43180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unordered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of  objects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duplicate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stored.</a:t>
            </a:r>
            <a:endParaRPr sz="2000">
              <a:latin typeface="Calibri"/>
              <a:cs typeface="Calibri"/>
            </a:endParaRPr>
          </a:p>
          <a:p>
            <a:pPr marL="332740" marR="970280" indent="-320040">
              <a:lnSpc>
                <a:spcPct val="11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Basically,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HashSet,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LinkedSet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(sorted  representation).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various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remove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clear,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size, etc 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enhance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usage of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474710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interface, backed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 table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(actually a  HashMap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instance).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guarantees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iteration order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set;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particular,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guarantee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will remain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constant over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time.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permits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null element. 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synchronized.  However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can 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synchronized explicitly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like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 =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Collections.synchronizedSet(new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HashSet(...));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703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Difference between List and</a:t>
            </a:r>
            <a:r>
              <a:rPr sz="4000" b="1" spc="3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Set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824730" cy="93091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 duplicate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elements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whereas 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only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218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HashSet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7868920" cy="206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create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collection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uses a hash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table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 storage.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inherits 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Set</a:t>
            </a:r>
            <a:r>
              <a:rPr sz="20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points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by using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mechanism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called</a:t>
            </a:r>
            <a:r>
              <a:rPr sz="20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hashing.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only.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958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HashSet class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5154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HashSet&lt;E&gt;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AbstractSet&lt;E&gt;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Set&lt;E&gt;, Cloneable,  Serializable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Constructors of Java </a:t>
            </a:r>
            <a:r>
              <a:rPr sz="4000" b="1" spc="-10" dirty="0">
                <a:latin typeface="Arial"/>
                <a:cs typeface="Arial"/>
              </a:rPr>
              <a:t>HashSet  </a:t>
            </a:r>
            <a:r>
              <a:rPr sz="4000" b="1" spc="-5" dirty="0">
                <a:latin typeface="Arial"/>
                <a:cs typeface="Arial"/>
              </a:rPr>
              <a:t>class: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910967"/>
            <a:ext cx="1121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uc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  HashSet()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3871086"/>
            <a:ext cx="199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HashSet(Collection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4785741"/>
            <a:ext cx="198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HashSet(int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capacity)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8766" y="2910967"/>
            <a:ext cx="4218940" cy="258635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default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HashSet.</a:t>
            </a:r>
            <a:endParaRPr sz="1800">
              <a:latin typeface="Calibri"/>
              <a:cs typeface="Calibri"/>
            </a:endParaRPr>
          </a:p>
          <a:p>
            <a:pPr marL="12700" marR="30543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hash set </a:t>
            </a:r>
            <a:r>
              <a:rPr sz="1800" spc="-10" dirty="0">
                <a:latin typeface="Calibri"/>
                <a:cs typeface="Calibri"/>
              </a:rPr>
              <a:t>by </a:t>
            </a:r>
            <a:r>
              <a:rPr sz="1800" spc="-5" dirty="0">
                <a:latin typeface="Calibri"/>
                <a:cs typeface="Calibri"/>
              </a:rPr>
              <a:t>using 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collection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capacity of </a:t>
            </a:r>
            <a:r>
              <a:rPr sz="1800" dirty="0">
                <a:latin typeface="Calibri"/>
                <a:cs typeface="Calibri"/>
              </a:rPr>
              <a:t>the hash  </a:t>
            </a:r>
            <a:r>
              <a:rPr sz="1800" spc="-5" dirty="0">
                <a:latin typeface="Calibri"/>
                <a:cs typeface="Calibri"/>
              </a:rPr>
              <a:t>set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given </a:t>
            </a:r>
            <a:r>
              <a:rPr sz="1800" spc="-10" dirty="0">
                <a:latin typeface="Calibri"/>
                <a:cs typeface="Calibri"/>
              </a:rPr>
              <a:t>integer </a:t>
            </a:r>
            <a:r>
              <a:rPr sz="1800" spc="-5" dirty="0">
                <a:latin typeface="Calibri"/>
                <a:cs typeface="Calibri"/>
              </a:rPr>
              <a:t>value </a:t>
            </a:r>
            <a:r>
              <a:rPr sz="1800" spc="-20" dirty="0">
                <a:latin typeface="Calibri"/>
                <a:cs typeface="Calibri"/>
              </a:rPr>
              <a:t>capacity. </a:t>
            </a:r>
            <a:r>
              <a:rPr sz="1800" spc="-5" dirty="0">
                <a:latin typeface="Calibri"/>
                <a:cs typeface="Calibri"/>
              </a:rPr>
              <a:t>The  capacity </a:t>
            </a:r>
            <a:r>
              <a:rPr sz="1800" spc="-15" dirty="0">
                <a:latin typeface="Calibri"/>
                <a:cs typeface="Calibri"/>
              </a:rPr>
              <a:t>grows </a:t>
            </a:r>
            <a:r>
              <a:rPr sz="1800" spc="-10" dirty="0">
                <a:latin typeface="Calibri"/>
                <a:cs typeface="Calibri"/>
              </a:rPr>
              <a:t>automatically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elements </a:t>
            </a:r>
            <a:r>
              <a:rPr sz="1800" spc="-10" dirty="0">
                <a:latin typeface="Calibri"/>
                <a:cs typeface="Calibri"/>
              </a:rPr>
              <a:t>are  </a:t>
            </a:r>
            <a:r>
              <a:rPr sz="1800" dirty="0">
                <a:latin typeface="Calibri"/>
                <a:cs typeface="Calibri"/>
              </a:rPr>
              <a:t>added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HashSet.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1185417"/>
            <a:ext cx="3778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Java –</a:t>
            </a:r>
            <a:r>
              <a:rPr sz="4000" spc="-45" dirty="0"/>
              <a:t> </a:t>
            </a:r>
            <a:r>
              <a:rPr sz="4000" spc="-5" dirty="0"/>
              <a:t>Overview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89620" cy="330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programming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language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originally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developed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Microsystems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was initiated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James Gosling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released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1995 as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component 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Microsystems'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platform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(Java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1.0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[J2SE]).</a:t>
            </a:r>
            <a:endParaRPr sz="2000">
              <a:latin typeface="Calibri"/>
              <a:cs typeface="Calibri"/>
            </a:endParaRPr>
          </a:p>
          <a:p>
            <a:pPr marL="332740" marR="11811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latest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release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Standard Edition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 8. With 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advancement of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widespread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popularity,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multiple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configurations  were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built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various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platforms. For example: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J2EE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Enterprise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Applications,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J2ME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Mobile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new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J2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versions were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renamed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SE,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EE, and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respectively.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guaranteed 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Write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Once,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Run</a:t>
            </a:r>
            <a:r>
              <a:rPr sz="2000" b="1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Anywhere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7475" y="3682974"/>
            <a:ext cx="26257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short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 = 45678;;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414520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310197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hs=new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HashSet()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Capacity</a:t>
            </a:r>
            <a:r>
              <a:rPr sz="2000" spc="4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16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fillRatio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:0.75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7603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Arial"/>
                <a:cs typeface="Arial"/>
              </a:rPr>
              <a:t>Methods </a:t>
            </a:r>
            <a:r>
              <a:rPr sz="4000" b="1" spc="-5" dirty="0">
                <a:latin typeface="Arial"/>
                <a:cs typeface="Arial"/>
              </a:rPr>
              <a:t>of Java </a:t>
            </a:r>
            <a:r>
              <a:rPr sz="4000" b="1" spc="-10" dirty="0">
                <a:latin typeface="Arial"/>
                <a:cs typeface="Arial"/>
              </a:rPr>
              <a:t>HashSet</a:t>
            </a:r>
            <a:r>
              <a:rPr sz="4000" b="1" spc="9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class: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8280" y="2449195"/>
            <a:ext cx="4845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Met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8685" y="2449195"/>
            <a:ext cx="676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Description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8280" y="2767964"/>
            <a:ext cx="6610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void</a:t>
            </a:r>
            <a:r>
              <a:rPr sz="1100" spc="-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clear()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8685" y="2767964"/>
            <a:ext cx="30156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remove all of the elements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7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48280" y="3173730"/>
            <a:ext cx="15582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boolean </a:t>
            </a:r>
            <a:r>
              <a:rPr sz="1100" spc="-5" dirty="0">
                <a:latin typeface="Calibri"/>
                <a:cs typeface="Calibri"/>
              </a:rPr>
              <a:t>contains(Object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8685" y="3173730"/>
            <a:ext cx="36918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return true if this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contains the </a:t>
            </a:r>
            <a:r>
              <a:rPr sz="1100" spc="-5" dirty="0">
                <a:latin typeface="Calibri"/>
                <a:cs typeface="Calibri"/>
              </a:rPr>
              <a:t>specified</a:t>
            </a:r>
            <a:r>
              <a:rPr sz="1100" spc="-1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8280" y="3579621"/>
            <a:ext cx="12947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boolean </a:t>
            </a:r>
            <a:r>
              <a:rPr sz="1100" spc="-5" dirty="0">
                <a:latin typeface="Calibri"/>
                <a:cs typeface="Calibri"/>
              </a:rPr>
              <a:t>add(Object</a:t>
            </a:r>
            <a:r>
              <a:rPr sz="1100" spc="-10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8685" y="3579621"/>
            <a:ext cx="43395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adds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specified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if it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already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present.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8280" y="3985386"/>
            <a:ext cx="10553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boolean</a:t>
            </a:r>
            <a:r>
              <a:rPr sz="1100" spc="-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isEmpty()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685" y="3985386"/>
            <a:ext cx="31661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return true if this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contains </a:t>
            </a:r>
            <a:r>
              <a:rPr sz="1100" spc="-5" dirty="0">
                <a:latin typeface="Calibri"/>
                <a:cs typeface="Calibri"/>
              </a:rPr>
              <a:t>no</a:t>
            </a:r>
            <a:r>
              <a:rPr sz="1100" spc="-1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8280" y="4391025"/>
            <a:ext cx="1518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boolean remove(Object</a:t>
            </a:r>
            <a:r>
              <a:rPr sz="1100" spc="-1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58685" y="4391025"/>
            <a:ext cx="398970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remove the </a:t>
            </a:r>
            <a:r>
              <a:rPr sz="1100" spc="-5" dirty="0">
                <a:latin typeface="Calibri"/>
                <a:cs typeface="Calibri"/>
              </a:rPr>
              <a:t>specified </a:t>
            </a:r>
            <a:r>
              <a:rPr sz="1100" dirty="0">
                <a:latin typeface="Calibri"/>
                <a:cs typeface="Calibri"/>
              </a:rPr>
              <a:t>element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this </a:t>
            </a:r>
            <a:r>
              <a:rPr sz="1100" spc="-5" dirty="0">
                <a:latin typeface="Calibri"/>
                <a:cs typeface="Calibri"/>
              </a:rPr>
              <a:t>set </a:t>
            </a:r>
            <a:r>
              <a:rPr sz="1100" dirty="0">
                <a:latin typeface="Calibri"/>
                <a:cs typeface="Calibri"/>
              </a:rPr>
              <a:t>if it is</a:t>
            </a:r>
            <a:r>
              <a:rPr sz="1100" spc="-1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present.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48280" y="4883911"/>
            <a:ext cx="8255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Object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clone()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8685" y="4800091"/>
            <a:ext cx="41313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return a </a:t>
            </a:r>
            <a:r>
              <a:rPr sz="1100" spc="-5" dirty="0">
                <a:latin typeface="Calibri"/>
                <a:cs typeface="Calibri"/>
              </a:rPr>
              <a:t>shallow </a:t>
            </a:r>
            <a:r>
              <a:rPr sz="1100" dirty="0">
                <a:latin typeface="Calibri"/>
                <a:cs typeface="Calibri"/>
              </a:rPr>
              <a:t>copy of this </a:t>
            </a:r>
            <a:r>
              <a:rPr sz="1100" spc="-5" dirty="0">
                <a:latin typeface="Calibri"/>
                <a:cs typeface="Calibri"/>
              </a:rPr>
              <a:t>HashSet instance: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  </a:t>
            </a:r>
            <a:r>
              <a:rPr sz="1100" spc="-5" dirty="0">
                <a:latin typeface="Calibri"/>
                <a:cs typeface="Calibri"/>
              </a:rPr>
              <a:t>themselves </a:t>
            </a:r>
            <a:r>
              <a:rPr sz="1100" dirty="0">
                <a:latin typeface="Calibri"/>
                <a:cs typeface="Calibri"/>
              </a:rPr>
              <a:t>are not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cloned.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8280" y="5376417"/>
            <a:ext cx="1013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Iterator</a:t>
            </a:r>
            <a:r>
              <a:rPr sz="1100" spc="-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iterator()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8685" y="5376417"/>
            <a:ext cx="33826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used </a:t>
            </a:r>
            <a:r>
              <a:rPr sz="1100" dirty="0">
                <a:latin typeface="Calibri"/>
                <a:cs typeface="Calibri"/>
              </a:rPr>
              <a:t>to return an iterator over the elements</a:t>
            </a:r>
            <a:r>
              <a:rPr sz="1100" spc="-1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 this </a:t>
            </a:r>
            <a:r>
              <a:rPr sz="1100" spc="-5" dirty="0"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8280" y="5781852"/>
            <a:ext cx="505459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int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size()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58685" y="5781852"/>
            <a:ext cx="30886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return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set.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1194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HashSet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4555490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81000" algn="l"/>
                <a:tab pos="3816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HashSetDemo{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7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//Creating HashSet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and adding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HashSet&lt;String&gt; set=new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HashSet&lt;String&gt;();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set.add("Ravi");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set.add("Vijay");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set.add("Ravi");</a:t>
            </a:r>
            <a:endParaRPr sz="1700">
              <a:latin typeface="Calibri"/>
              <a:cs typeface="Calibri"/>
            </a:endParaRPr>
          </a:p>
          <a:p>
            <a:pPr marL="628650" indent="-6165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628650" algn="l"/>
                <a:tab pos="6292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set.add("Ajay");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3829685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//Traversing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Iterator&lt;String&gt;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itr=set.iterator();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System.out.println(itr.next());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75640" algn="l"/>
                <a:tab pos="984885" algn="l"/>
                <a:tab pos="13487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	}	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019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LinkedHashSet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48345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LinkedHashSet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 table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Linked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implementation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interface.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inherits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Set</a:t>
            </a:r>
            <a:r>
              <a:rPr sz="20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points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LinkedHashSet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only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like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optional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operations,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permits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Maintains insertion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955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LinkedHashSet class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declaration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8804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LinkedHashSet&lt;E&gt;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HashSet&lt;E&gt; implements Set&lt;E&gt;, Clonea  ble,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Serializable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Constructors of LinkedHashSet  class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589798"/>
            <a:ext cx="3860165" cy="29533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10" dirty="0">
                <a:latin typeface="Calibri"/>
                <a:cs typeface="Calibri"/>
              </a:rPr>
              <a:t>Constructor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Calibri"/>
                <a:cs typeface="Calibri"/>
              </a:rPr>
              <a:t>HashSet()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HashSet(Collection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72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LinkedHashSet(int </a:t>
            </a:r>
            <a:r>
              <a:rPr sz="1800" spc="-5" dirty="0">
                <a:latin typeface="Calibri"/>
                <a:cs typeface="Calibri"/>
              </a:rPr>
              <a:t>capacity)  </a:t>
            </a:r>
            <a:r>
              <a:rPr sz="1800" spc="-10" dirty="0">
                <a:latin typeface="Calibri"/>
                <a:cs typeface="Calibri"/>
              </a:rPr>
              <a:t>LinkedHashSet(int </a:t>
            </a:r>
            <a:r>
              <a:rPr sz="1800" spc="-20" dirty="0">
                <a:latin typeface="Calibri"/>
                <a:cs typeface="Calibri"/>
              </a:rPr>
              <a:t>capacity, </a:t>
            </a:r>
            <a:r>
              <a:rPr sz="1800" spc="-10" dirty="0">
                <a:latin typeface="Calibri"/>
                <a:cs typeface="Calibri"/>
              </a:rPr>
              <a:t>float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fillRatio)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8766" y="2589798"/>
            <a:ext cx="4133850" cy="322770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default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HashSet.</a:t>
            </a:r>
            <a:endParaRPr sz="1800">
              <a:latin typeface="Calibri"/>
              <a:cs typeface="Calibri"/>
            </a:endParaRPr>
          </a:p>
          <a:p>
            <a:pPr marL="12700" marR="22034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hash set </a:t>
            </a:r>
            <a:r>
              <a:rPr sz="1800" spc="-10" dirty="0">
                <a:latin typeface="Calibri"/>
                <a:cs typeface="Calibri"/>
              </a:rPr>
              <a:t>by </a:t>
            </a:r>
            <a:r>
              <a:rPr sz="1800" spc="-5" dirty="0">
                <a:latin typeface="Calibri"/>
                <a:cs typeface="Calibri"/>
              </a:rPr>
              <a:t>using 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collection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  <a:p>
            <a:pPr marL="12700" marR="419734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initialize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capacity of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linkedhashset 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given </a:t>
            </a:r>
            <a:r>
              <a:rPr sz="1800" spc="-10" dirty="0">
                <a:latin typeface="Calibri"/>
                <a:cs typeface="Calibri"/>
              </a:rPr>
              <a:t>integer </a:t>
            </a:r>
            <a:r>
              <a:rPr sz="1800" spc="-5" dirty="0">
                <a:latin typeface="Calibri"/>
                <a:cs typeface="Calibri"/>
              </a:rPr>
              <a:t>value  </a:t>
            </a:r>
            <a:r>
              <a:rPr sz="1800" spc="-20" dirty="0">
                <a:latin typeface="Calibri"/>
                <a:cs typeface="Calibri"/>
              </a:rPr>
              <a:t>capacity.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5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spc="-5" dirty="0">
                <a:latin typeface="Calibri"/>
                <a:cs typeface="Calibri"/>
              </a:rPr>
              <a:t>both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capacity </a:t>
            </a:r>
            <a:r>
              <a:rPr sz="1800" dirty="0">
                <a:latin typeface="Calibri"/>
                <a:cs typeface="Calibri"/>
              </a:rPr>
              <a:t>and  the </a:t>
            </a:r>
            <a:r>
              <a:rPr sz="1800" spc="-5" dirty="0">
                <a:latin typeface="Calibri"/>
                <a:cs typeface="Calibri"/>
              </a:rPr>
              <a:t>fill </a:t>
            </a:r>
            <a:r>
              <a:rPr sz="1800" spc="-15" dirty="0">
                <a:latin typeface="Calibri"/>
                <a:cs typeface="Calibri"/>
              </a:rPr>
              <a:t>ratio </a:t>
            </a:r>
            <a:r>
              <a:rPr sz="1800" spc="-5" dirty="0">
                <a:latin typeface="Calibri"/>
                <a:cs typeface="Calibri"/>
              </a:rPr>
              <a:t>(also </a:t>
            </a:r>
            <a:r>
              <a:rPr sz="1800" spc="-10" dirty="0">
                <a:latin typeface="Calibri"/>
                <a:cs typeface="Calibri"/>
              </a:rPr>
              <a:t>called </a:t>
            </a:r>
            <a:r>
              <a:rPr sz="1800" spc="-5" dirty="0">
                <a:latin typeface="Calibri"/>
                <a:cs typeface="Calibri"/>
              </a:rPr>
              <a:t>load capacity) of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hash set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argument.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957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Example of LinkedHashSet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class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50748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LinkedHashSetDemo{</a:t>
            </a:r>
            <a:endParaRPr sz="2000">
              <a:latin typeface="Calibri"/>
              <a:cs typeface="Calibri"/>
            </a:endParaRPr>
          </a:p>
          <a:p>
            <a:pPr marL="617855" indent="-6057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17855" algn="l"/>
                <a:tab pos="6184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20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LinkedHashSet&lt;String&gt; al=new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LinkedHashSet&lt;String&gt;();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al.add("Vijay");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al.add("Ajay");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3749675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Iterator&lt;String&gt;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itr=al.iterator();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System.out.println(itr.next());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756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000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spc="-35" dirty="0">
                <a:latin typeface="Arial"/>
                <a:cs typeface="Arial"/>
              </a:rPr>
              <a:t>TreeSet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607425" cy="285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uses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tree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storage.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inherits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AbstractSet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NavigableSet interface.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objects of 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ascending</a:t>
            </a:r>
            <a:r>
              <a:rPr sz="2000" spc="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points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TreeSet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only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like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HashSet.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 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retrieval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times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quiet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fast.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ascending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1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087359" cy="171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: Used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short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large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enough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number,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wider  range: -2,147,483,648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2,147,483,647</a:t>
            </a:r>
            <a:endParaRPr sz="2000">
              <a:latin typeface="Calibri"/>
              <a:cs typeface="Calibri"/>
            </a:endParaRPr>
          </a:p>
          <a:p>
            <a:pPr marL="332740" marR="5786755">
              <a:lnSpc>
                <a:spcPct val="111000"/>
              </a:lnSpc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4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value: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741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35" dirty="0">
                <a:latin typeface="Arial"/>
                <a:cs typeface="Arial"/>
              </a:rPr>
              <a:t>TreeSet </a:t>
            </a:r>
            <a:r>
              <a:rPr b="1" dirty="0">
                <a:latin typeface="Arial"/>
                <a:cs typeface="Arial"/>
              </a:rPr>
              <a:t>class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9663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TreeSet&lt;E&gt;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AbstractSet&lt;E&gt;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NavigableSet&lt;E&gt;,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  oneable,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Serializable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496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Constructors of Java </a:t>
            </a:r>
            <a:r>
              <a:rPr sz="4000" b="1" spc="-35" dirty="0">
                <a:latin typeface="Arial"/>
                <a:cs typeface="Arial"/>
              </a:rPr>
              <a:t>TreeSet</a:t>
            </a:r>
            <a:r>
              <a:rPr sz="4000" b="1" spc="4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class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544521"/>
            <a:ext cx="2540635" cy="327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Constructor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libri"/>
                <a:cs typeface="Calibri"/>
              </a:rPr>
              <a:t>TreeSet()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233400"/>
              </a:lnSpc>
            </a:pPr>
            <a:r>
              <a:rPr sz="1800" spc="-15" dirty="0">
                <a:latin typeface="Calibri"/>
                <a:cs typeface="Calibri"/>
              </a:rPr>
              <a:t>TreeSet(Collection </a:t>
            </a:r>
            <a:r>
              <a:rPr sz="1800" spc="-5" dirty="0">
                <a:latin typeface="Calibri"/>
                <a:cs typeface="Calibri"/>
              </a:rPr>
              <a:t>c)  </a:t>
            </a:r>
            <a:r>
              <a:rPr sz="1800" spc="-15" dirty="0">
                <a:latin typeface="Calibri"/>
                <a:cs typeface="Calibri"/>
              </a:rPr>
              <a:t>TreeSet(Comparator </a:t>
            </a:r>
            <a:r>
              <a:rPr sz="1800" spc="-10" dirty="0">
                <a:latin typeface="Calibri"/>
                <a:cs typeface="Calibri"/>
              </a:rPr>
              <a:t>comp)  </a:t>
            </a:r>
            <a:r>
              <a:rPr sz="1800" spc="-15" dirty="0">
                <a:latin typeface="Calibri"/>
                <a:cs typeface="Calibri"/>
              </a:rPr>
              <a:t>TreeSet(SortedSet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8766" y="2452639"/>
            <a:ext cx="4201160" cy="35020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 marR="5651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empty </a:t>
            </a:r>
            <a:r>
              <a:rPr sz="1800" spc="-10" dirty="0">
                <a:latin typeface="Calibri"/>
                <a:cs typeface="Calibri"/>
              </a:rPr>
              <a:t>tree </a:t>
            </a:r>
            <a:r>
              <a:rPr sz="1800" spc="-5" dirty="0">
                <a:latin typeface="Calibri"/>
                <a:cs typeface="Calibri"/>
              </a:rPr>
              <a:t>set that  will be </a:t>
            </a:r>
            <a:r>
              <a:rPr sz="1800" spc="-10" dirty="0">
                <a:latin typeface="Calibri"/>
                <a:cs typeface="Calibri"/>
              </a:rPr>
              <a:t>sorted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ascending </a:t>
            </a:r>
            <a:r>
              <a:rPr sz="1800" spc="-10" dirty="0">
                <a:latin typeface="Calibri"/>
                <a:cs typeface="Calibri"/>
              </a:rPr>
              <a:t>order  according 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natural order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tree  </a:t>
            </a:r>
            <a:r>
              <a:rPr sz="1800" spc="-5" dirty="0">
                <a:latin typeface="Calibri"/>
                <a:cs typeface="Calibri"/>
              </a:rPr>
              <a:t>set.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build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new </a:t>
            </a:r>
            <a:r>
              <a:rPr sz="1800" spc="-10" dirty="0">
                <a:latin typeface="Calibri"/>
                <a:cs typeface="Calibri"/>
              </a:rPr>
              <a:t>tree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contains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collection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empty </a:t>
            </a:r>
            <a:r>
              <a:rPr sz="1800" spc="-10" dirty="0">
                <a:latin typeface="Calibri"/>
                <a:cs typeface="Calibri"/>
              </a:rPr>
              <a:t>tree </a:t>
            </a:r>
            <a:r>
              <a:rPr sz="1800" spc="-5" dirty="0">
                <a:latin typeface="Calibri"/>
                <a:cs typeface="Calibri"/>
              </a:rPr>
              <a:t>set that  will be </a:t>
            </a:r>
            <a:r>
              <a:rPr sz="1800" spc="-10" dirty="0">
                <a:latin typeface="Calibri"/>
                <a:cs typeface="Calibri"/>
              </a:rPr>
              <a:t>sorted according to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comparator.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build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25" dirty="0">
                <a:latin typeface="Calibri"/>
                <a:cs typeface="Calibri"/>
              </a:rPr>
              <a:t>TreeSet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SortedSet.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7394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latin typeface="Arial"/>
                <a:cs typeface="Arial"/>
              </a:rPr>
              <a:t>Methods </a:t>
            </a:r>
            <a:r>
              <a:rPr sz="4000" b="1" spc="-5" dirty="0">
                <a:latin typeface="Arial"/>
                <a:cs typeface="Arial"/>
              </a:rPr>
              <a:t>of Java </a:t>
            </a:r>
            <a:r>
              <a:rPr sz="4000" b="1" spc="-35" dirty="0">
                <a:latin typeface="Arial"/>
                <a:cs typeface="Arial"/>
              </a:rPr>
              <a:t>TreeSet</a:t>
            </a:r>
            <a:r>
              <a:rPr sz="4000" b="1" spc="4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class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6970" y="2397379"/>
            <a:ext cx="439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r>
              <a:rPr sz="1000" spc="-1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od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4568" y="2397379"/>
            <a:ext cx="612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D</a:t>
            </a:r>
            <a:r>
              <a:rPr sz="1000" spc="-15" dirty="0">
                <a:latin typeface="Calibri"/>
                <a:cs typeface="Calibri"/>
              </a:rPr>
              <a:t>es</a:t>
            </a:r>
            <a:r>
              <a:rPr sz="1000" spc="-5" dirty="0">
                <a:latin typeface="Calibri"/>
                <a:cs typeface="Calibri"/>
              </a:rPr>
              <a:t>cription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6970" y="2671063"/>
            <a:ext cx="14681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boolean addAll(Collection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4568" y="2671063"/>
            <a:ext cx="37382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add all of the elements in the specified collection to this</a:t>
            </a:r>
            <a:r>
              <a:rPr sz="1000" spc="1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6970" y="3016376"/>
            <a:ext cx="1421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boolean contains(Object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4568" y="3016376"/>
            <a:ext cx="3355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true if this </a:t>
            </a:r>
            <a:r>
              <a:rPr sz="1000" spc="-10" dirty="0">
                <a:latin typeface="Calibri"/>
                <a:cs typeface="Calibri"/>
              </a:rPr>
              <a:t>set </a:t>
            </a:r>
            <a:r>
              <a:rPr sz="1000" spc="-5" dirty="0">
                <a:latin typeface="Calibri"/>
                <a:cs typeface="Calibri"/>
              </a:rPr>
              <a:t>contains the specified</a:t>
            </a:r>
            <a:r>
              <a:rPr sz="1000" spc="10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element.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6970" y="3361690"/>
            <a:ext cx="9582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boolean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isEmpty()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4568" y="3361690"/>
            <a:ext cx="2878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true if this </a:t>
            </a:r>
            <a:r>
              <a:rPr sz="1000" spc="-10" dirty="0">
                <a:latin typeface="Calibri"/>
                <a:cs typeface="Calibri"/>
              </a:rPr>
              <a:t>set </a:t>
            </a:r>
            <a:r>
              <a:rPr sz="1000" spc="-5" dirty="0">
                <a:latin typeface="Calibri"/>
                <a:cs typeface="Calibri"/>
              </a:rPr>
              <a:t>contains no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elements.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6970" y="3707384"/>
            <a:ext cx="1382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boolean </a:t>
            </a:r>
            <a:r>
              <a:rPr sz="1000" spc="-10" dirty="0">
                <a:latin typeface="Calibri"/>
                <a:cs typeface="Calibri"/>
              </a:rPr>
              <a:t>remove(Object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4568" y="3707384"/>
            <a:ext cx="36252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</a:t>
            </a:r>
            <a:r>
              <a:rPr sz="1000" spc="-10" dirty="0">
                <a:latin typeface="Calibri"/>
                <a:cs typeface="Calibri"/>
              </a:rPr>
              <a:t>remove </a:t>
            </a:r>
            <a:r>
              <a:rPr sz="1000" spc="-5" dirty="0">
                <a:latin typeface="Calibri"/>
                <a:cs typeface="Calibri"/>
              </a:rPr>
              <a:t>the specified element from this </a:t>
            </a:r>
            <a:r>
              <a:rPr sz="1000" spc="-10" dirty="0">
                <a:latin typeface="Calibri"/>
                <a:cs typeface="Calibri"/>
              </a:rPr>
              <a:t>set </a:t>
            </a:r>
            <a:r>
              <a:rPr sz="1000" spc="-5" dirty="0">
                <a:latin typeface="Calibri"/>
                <a:cs typeface="Calibri"/>
              </a:rPr>
              <a:t>if it is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present.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6970" y="4052697"/>
            <a:ext cx="9791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void add(Object</a:t>
            </a:r>
            <a:r>
              <a:rPr sz="1000" spc="-6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4568" y="4052697"/>
            <a:ext cx="3894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add the </a:t>
            </a:r>
            <a:r>
              <a:rPr sz="1000" spc="-10" dirty="0">
                <a:latin typeface="Calibri"/>
                <a:cs typeface="Calibri"/>
              </a:rPr>
              <a:t>specified </a:t>
            </a:r>
            <a:r>
              <a:rPr sz="1000" spc="-5" dirty="0">
                <a:latin typeface="Calibri"/>
                <a:cs typeface="Calibri"/>
              </a:rPr>
              <a:t>element to this </a:t>
            </a:r>
            <a:r>
              <a:rPr sz="1000" spc="-10" dirty="0">
                <a:latin typeface="Calibri"/>
                <a:cs typeface="Calibri"/>
              </a:rPr>
              <a:t>set </a:t>
            </a:r>
            <a:r>
              <a:rPr sz="1000" spc="-5" dirty="0">
                <a:latin typeface="Calibri"/>
                <a:cs typeface="Calibri"/>
              </a:rPr>
              <a:t>if it is not already</a:t>
            </a:r>
            <a:r>
              <a:rPr sz="1000" spc="1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present.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6970" y="4397705"/>
            <a:ext cx="5988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void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clear()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4568" y="4397705"/>
            <a:ext cx="2741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used to </a:t>
            </a:r>
            <a:r>
              <a:rPr sz="1000" spc="-10" dirty="0">
                <a:latin typeface="Calibri"/>
                <a:cs typeface="Calibri"/>
              </a:rPr>
              <a:t>remove </a:t>
            </a:r>
            <a:r>
              <a:rPr sz="1000" spc="-5" dirty="0">
                <a:latin typeface="Calibri"/>
                <a:cs typeface="Calibri"/>
              </a:rPr>
              <a:t>all of the elements from this</a:t>
            </a:r>
            <a:r>
              <a:rPr sz="1000" spc="4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26970" y="4743703"/>
            <a:ext cx="751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Object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clone()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4568" y="4743703"/>
            <a:ext cx="30245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a shallow copy of this </a:t>
            </a:r>
            <a:r>
              <a:rPr sz="1000" spc="-10" dirty="0">
                <a:latin typeface="Calibri"/>
                <a:cs typeface="Calibri"/>
              </a:rPr>
              <a:t>TreeSet</a:t>
            </a:r>
            <a:r>
              <a:rPr sz="1000" spc="9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instance.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6970" y="5089016"/>
            <a:ext cx="675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Object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first()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84568" y="5089016"/>
            <a:ext cx="3724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the </a:t>
            </a:r>
            <a:r>
              <a:rPr sz="1000" spc="-10" dirty="0">
                <a:latin typeface="Calibri"/>
                <a:cs typeface="Calibri"/>
              </a:rPr>
              <a:t>first (lowest) </a:t>
            </a:r>
            <a:r>
              <a:rPr sz="1000" spc="-5" dirty="0">
                <a:latin typeface="Calibri"/>
                <a:cs typeface="Calibri"/>
              </a:rPr>
              <a:t>element currently in this </a:t>
            </a:r>
            <a:r>
              <a:rPr sz="1000" spc="-10" dirty="0">
                <a:latin typeface="Calibri"/>
                <a:cs typeface="Calibri"/>
              </a:rPr>
              <a:t>sorted set.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26970" y="5434710"/>
            <a:ext cx="653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Object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last()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84568" y="5434710"/>
            <a:ext cx="3740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the last (highest) element currently in this sorted</a:t>
            </a:r>
            <a:r>
              <a:rPr sz="1000" spc="1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set.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6970" y="5780023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int</a:t>
            </a:r>
            <a:r>
              <a:rPr sz="1000" spc="-6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size()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84568" y="5780023"/>
            <a:ext cx="2809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It is </a:t>
            </a:r>
            <a:r>
              <a:rPr sz="1000" spc="-10" dirty="0">
                <a:latin typeface="Calibri"/>
                <a:cs typeface="Calibri"/>
              </a:rPr>
              <a:t>used </a:t>
            </a:r>
            <a:r>
              <a:rPr sz="1000" spc="-5" dirty="0">
                <a:latin typeface="Calibri"/>
                <a:cs typeface="Calibri"/>
              </a:rPr>
              <a:t>to return the number of elements in this</a:t>
            </a:r>
            <a:r>
              <a:rPr sz="1000" spc="8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set.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901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spc="-35" dirty="0">
                <a:latin typeface="Arial"/>
                <a:cs typeface="Arial"/>
              </a:rPr>
              <a:t>TreeSet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479679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TreeSetDemo{</a:t>
            </a:r>
            <a:endParaRPr sz="1900">
              <a:latin typeface="Calibri"/>
              <a:cs typeface="Calibri"/>
            </a:endParaRPr>
          </a:p>
          <a:p>
            <a:pPr marL="602615" indent="-59055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02615" algn="l"/>
                <a:tab pos="60325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//Creating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adding</a:t>
            </a:r>
            <a:r>
              <a:rPr sz="19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TreeSet&lt;String&gt;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al=new</a:t>
            </a:r>
            <a:r>
              <a:rPr sz="1900" spc="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TreeSet&lt;String&gt;();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al.add("Vijay");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al.add("Ravi");</a:t>
            </a:r>
            <a:endParaRPr sz="1900">
              <a:latin typeface="Calibri"/>
              <a:cs typeface="Calibri"/>
            </a:endParaRPr>
          </a:p>
          <a:p>
            <a:pPr marL="657225" indent="-64516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657225" algn="l"/>
                <a:tab pos="65786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al.add("Ajay");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3986529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//Traversing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Iterator&lt;String&gt;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itr=al.iterator();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System.out.println(itr.next());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756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578307"/>
            <a:ext cx="111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64A56"/>
                </a:solidFill>
                <a:latin typeface="Arial"/>
                <a:cs typeface="Arial"/>
              </a:rPr>
              <a:t>Map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832" y="2365248"/>
            <a:ext cx="8857488" cy="3651504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33374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basis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i.e.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pair.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Each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 pair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known as an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entry.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keys.</a:t>
            </a:r>
            <a:endParaRPr sz="2000">
              <a:latin typeface="Calibri"/>
              <a:cs typeface="Calibri"/>
            </a:endParaRPr>
          </a:p>
          <a:p>
            <a:pPr marL="332740" marR="12065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Map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useful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search,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delete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basis of 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key.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798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methods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Map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/>
          <p:nvPr/>
        </p:nvSpPr>
        <p:spPr>
          <a:xfrm>
            <a:off x="7441438" y="2334132"/>
            <a:ext cx="4269740" cy="283210"/>
          </a:xfrm>
          <a:custGeom>
            <a:avLst/>
            <a:gdLst/>
            <a:ahLst/>
            <a:cxnLst/>
            <a:rect l="l" t="t" r="r" b="b"/>
            <a:pathLst>
              <a:path w="4269740" h="283210">
                <a:moveTo>
                  <a:pt x="0" y="276732"/>
                </a:moveTo>
                <a:lnTo>
                  <a:pt x="4269232" y="276732"/>
                </a:lnTo>
              </a:path>
              <a:path w="4269740" h="283210">
                <a:moveTo>
                  <a:pt x="4262882" y="0"/>
                </a:moveTo>
                <a:lnTo>
                  <a:pt x="4262882" y="283082"/>
                </a:lnTo>
              </a:path>
              <a:path w="4269740" h="283210">
                <a:moveTo>
                  <a:pt x="0" y="6350"/>
                </a:moveTo>
                <a:lnTo>
                  <a:pt x="426923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34054" y="2550820"/>
            <a:ext cx="2454275" cy="5670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300" spc="-5" dirty="0">
                <a:latin typeface="Calibri"/>
                <a:cs typeface="Calibri"/>
              </a:rPr>
              <a:t>Method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300" spc="-5" dirty="0">
                <a:latin typeface="Calibri"/>
                <a:cs typeface="Calibri"/>
              </a:rPr>
              <a:t>Object put(Object </a:t>
            </a:r>
            <a:r>
              <a:rPr sz="1300" spc="-40" dirty="0">
                <a:latin typeface="Calibri"/>
                <a:cs typeface="Calibri"/>
              </a:rPr>
              <a:t>key, </a:t>
            </a:r>
            <a:r>
              <a:rPr sz="1300" spc="-5" dirty="0">
                <a:latin typeface="Calibri"/>
                <a:cs typeface="Calibri"/>
              </a:rPr>
              <a:t>Object</a:t>
            </a:r>
            <a:r>
              <a:rPr sz="1300" spc="1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value)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7318" y="2550820"/>
            <a:ext cx="2649220" cy="5670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300" spc="-5" dirty="0">
                <a:latin typeface="Calibri"/>
                <a:cs typeface="Calibri"/>
              </a:rPr>
              <a:t>Description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</a:t>
            </a:r>
            <a:r>
              <a:rPr sz="1300" spc="-5" dirty="0">
                <a:latin typeface="Calibri"/>
                <a:cs typeface="Calibri"/>
              </a:rPr>
              <a:t>insert an entry in this</a:t>
            </a:r>
            <a:r>
              <a:rPr sz="1300" spc="15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4054" y="3266694"/>
            <a:ext cx="14935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void </a:t>
            </a:r>
            <a:r>
              <a:rPr sz="1300" spc="-5" dirty="0">
                <a:latin typeface="Calibri"/>
                <a:cs typeface="Calibri"/>
              </a:rPr>
              <a:t>putAll(Map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map)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7318" y="3266694"/>
            <a:ext cx="32893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</a:t>
            </a:r>
            <a:r>
              <a:rPr sz="1300" spc="-5" dirty="0">
                <a:latin typeface="Calibri"/>
                <a:cs typeface="Calibri"/>
              </a:rPr>
              <a:t>insert the specified map in this</a:t>
            </a:r>
            <a:r>
              <a:rPr sz="1300" spc="2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4054" y="3739718"/>
            <a:ext cx="18268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Object remove(Object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key)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7318" y="3739718"/>
            <a:ext cx="32918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used </a:t>
            </a:r>
            <a:r>
              <a:rPr sz="1300" spc="-15" dirty="0">
                <a:latin typeface="Calibri"/>
                <a:cs typeface="Calibri"/>
              </a:rPr>
              <a:t>to </a:t>
            </a:r>
            <a:r>
              <a:rPr sz="1300" spc="-10" dirty="0">
                <a:latin typeface="Calibri"/>
                <a:cs typeface="Calibri"/>
              </a:rPr>
              <a:t>delete </a:t>
            </a:r>
            <a:r>
              <a:rPr sz="1300" spc="-5" dirty="0">
                <a:latin typeface="Calibri"/>
                <a:cs typeface="Calibri"/>
              </a:rPr>
              <a:t>an entry </a:t>
            </a:r>
            <a:r>
              <a:rPr sz="1300" spc="-15" dirty="0">
                <a:latin typeface="Calibri"/>
                <a:cs typeface="Calibri"/>
              </a:rPr>
              <a:t>for </a:t>
            </a:r>
            <a:r>
              <a:rPr sz="1300" spc="-5" dirty="0">
                <a:latin typeface="Calibri"/>
                <a:cs typeface="Calibri"/>
              </a:rPr>
              <a:t>the specified</a:t>
            </a:r>
            <a:r>
              <a:rPr sz="1300" spc="20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key.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4054" y="4213605"/>
            <a:ext cx="15303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Object get(Object </a:t>
            </a:r>
            <a:r>
              <a:rPr sz="1300" spc="-15" dirty="0">
                <a:latin typeface="Calibri"/>
                <a:cs typeface="Calibri"/>
              </a:rPr>
              <a:t>key)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7318" y="4213605"/>
            <a:ext cx="335152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return </a:t>
            </a:r>
            <a:r>
              <a:rPr sz="1300" spc="-5" dirty="0">
                <a:latin typeface="Calibri"/>
                <a:cs typeface="Calibri"/>
              </a:rPr>
              <a:t>the </a:t>
            </a:r>
            <a:r>
              <a:rPr sz="1300" spc="-10" dirty="0">
                <a:latin typeface="Calibri"/>
                <a:cs typeface="Calibri"/>
              </a:rPr>
              <a:t>value </a:t>
            </a:r>
            <a:r>
              <a:rPr sz="1300" spc="-15" dirty="0">
                <a:latin typeface="Calibri"/>
                <a:cs typeface="Calibri"/>
              </a:rPr>
              <a:t>for </a:t>
            </a:r>
            <a:r>
              <a:rPr sz="1300" spc="-5" dirty="0">
                <a:latin typeface="Calibri"/>
                <a:cs typeface="Calibri"/>
              </a:rPr>
              <a:t>the specified</a:t>
            </a:r>
            <a:r>
              <a:rPr sz="1300" spc="25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key.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4054" y="4687061"/>
            <a:ext cx="22244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boolean </a:t>
            </a:r>
            <a:r>
              <a:rPr sz="1300" spc="-10" dirty="0">
                <a:latin typeface="Calibri"/>
                <a:cs typeface="Calibri"/>
              </a:rPr>
              <a:t>containsKey(Object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key)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7318" y="4687061"/>
            <a:ext cx="34677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search </a:t>
            </a:r>
            <a:r>
              <a:rPr sz="1300" spc="-5" dirty="0">
                <a:latin typeface="Calibri"/>
                <a:cs typeface="Calibri"/>
              </a:rPr>
              <a:t>the specified </a:t>
            </a:r>
            <a:r>
              <a:rPr sz="1300" spc="-20" dirty="0">
                <a:latin typeface="Calibri"/>
                <a:cs typeface="Calibri"/>
              </a:rPr>
              <a:t>key </a:t>
            </a:r>
            <a:r>
              <a:rPr sz="1300" spc="-10" dirty="0">
                <a:latin typeface="Calibri"/>
                <a:cs typeface="Calibri"/>
              </a:rPr>
              <a:t>from </a:t>
            </a:r>
            <a:r>
              <a:rPr sz="1300" spc="-5" dirty="0">
                <a:latin typeface="Calibri"/>
                <a:cs typeface="Calibri"/>
              </a:rPr>
              <a:t>this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34054" y="5160390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Set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keySet()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7318" y="5160390"/>
            <a:ext cx="36937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return </a:t>
            </a:r>
            <a:r>
              <a:rPr sz="1300" spc="-5" dirty="0">
                <a:latin typeface="Calibri"/>
                <a:cs typeface="Calibri"/>
              </a:rPr>
              <a:t>the </a:t>
            </a:r>
            <a:r>
              <a:rPr sz="1300" spc="-10" dirty="0">
                <a:latin typeface="Calibri"/>
                <a:cs typeface="Calibri"/>
              </a:rPr>
              <a:t>Set </a:t>
            </a:r>
            <a:r>
              <a:rPr sz="1300" spc="-5" dirty="0">
                <a:latin typeface="Calibri"/>
                <a:cs typeface="Calibri"/>
              </a:rPr>
              <a:t>view </a:t>
            </a:r>
            <a:r>
              <a:rPr sz="1300" spc="-10" dirty="0">
                <a:latin typeface="Calibri"/>
                <a:cs typeface="Calibri"/>
              </a:rPr>
              <a:t>containing </a:t>
            </a:r>
            <a:r>
              <a:rPr sz="1300" spc="-5" dirty="0">
                <a:latin typeface="Calibri"/>
                <a:cs typeface="Calibri"/>
              </a:rPr>
              <a:t>all the</a:t>
            </a:r>
            <a:r>
              <a:rPr sz="1300" spc="27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keys.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4054" y="5633720"/>
            <a:ext cx="9455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libri"/>
                <a:cs typeface="Calibri"/>
              </a:rPr>
              <a:t>Set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entrySet()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7318" y="5534659"/>
            <a:ext cx="39427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libri"/>
                <a:cs typeface="Calibri"/>
              </a:rPr>
              <a:t>It is </a:t>
            </a:r>
            <a:r>
              <a:rPr sz="1300" spc="-10" dirty="0">
                <a:latin typeface="Calibri"/>
                <a:cs typeface="Calibri"/>
              </a:rPr>
              <a:t>used to return </a:t>
            </a:r>
            <a:r>
              <a:rPr sz="1300" spc="-5" dirty="0">
                <a:latin typeface="Calibri"/>
                <a:cs typeface="Calibri"/>
              </a:rPr>
              <a:t>the </a:t>
            </a:r>
            <a:r>
              <a:rPr sz="1300" spc="-10" dirty="0">
                <a:latin typeface="Calibri"/>
                <a:cs typeface="Calibri"/>
              </a:rPr>
              <a:t>Set </a:t>
            </a:r>
            <a:r>
              <a:rPr sz="1300" spc="-5" dirty="0">
                <a:latin typeface="Calibri"/>
                <a:cs typeface="Calibri"/>
              </a:rPr>
              <a:t>view </a:t>
            </a:r>
            <a:r>
              <a:rPr sz="1300" spc="-10" dirty="0">
                <a:latin typeface="Calibri"/>
                <a:cs typeface="Calibri"/>
              </a:rPr>
              <a:t>containing </a:t>
            </a:r>
            <a:r>
              <a:rPr sz="1300" spc="-5" dirty="0">
                <a:latin typeface="Calibri"/>
                <a:cs typeface="Calibri"/>
              </a:rPr>
              <a:t>all the </a:t>
            </a:r>
            <a:r>
              <a:rPr sz="1300" spc="-20" dirty="0">
                <a:latin typeface="Calibri"/>
                <a:cs typeface="Calibri"/>
              </a:rPr>
              <a:t>keys </a:t>
            </a:r>
            <a:r>
              <a:rPr sz="1300" spc="-5" dirty="0">
                <a:latin typeface="Calibri"/>
                <a:cs typeface="Calibri"/>
              </a:rPr>
              <a:t>and  </a:t>
            </a:r>
            <a:r>
              <a:rPr sz="1300" spc="-10" dirty="0">
                <a:latin typeface="Calibri"/>
                <a:cs typeface="Calibri"/>
              </a:rPr>
              <a:t>values.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Java Map Example: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Generic  (New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Style)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8001"/>
            <a:ext cx="4383405" cy="3560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3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3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MapInterfaceExample{</a:t>
            </a:r>
            <a:endParaRPr sz="1300">
              <a:latin typeface="Calibri"/>
              <a:cs typeface="Calibri"/>
            </a:endParaRPr>
          </a:p>
          <a:p>
            <a:pPr marL="370840" indent="-3581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3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Map&lt;Integer,String&gt;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map=new</a:t>
            </a:r>
            <a:r>
              <a:rPr sz="13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HashMap&lt;Integer,String&gt;();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map.put(100,"Amit");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map.put(101,"Vijay");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map.put(102,"Rahul");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for(Map.Entry</a:t>
            </a:r>
            <a:r>
              <a:rPr sz="13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m:map.entrySet()){</a:t>
            </a:r>
            <a:endParaRPr sz="13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System.out.println(m.getKey()+"</a:t>
            </a:r>
            <a:r>
              <a:rPr sz="13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"+m.getValue());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83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702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8039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Map.Entry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52485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8318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equals(Object o):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Compares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 object with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entry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for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equality.</a:t>
            </a:r>
            <a:endParaRPr sz="2000">
              <a:latin typeface="Calibri"/>
              <a:cs typeface="Calibri"/>
            </a:endParaRPr>
          </a:p>
          <a:p>
            <a:pPr marL="595630" lvl="1" indent="-263525">
              <a:lnSpc>
                <a:spcPct val="100000"/>
              </a:lnSpc>
              <a:spcBef>
                <a:spcPts val="260"/>
              </a:spcBef>
              <a:buAutoNum type="arabicParenR" startAt="2"/>
              <a:tabLst>
                <a:tab pos="59626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getKey(): 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corresponding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entry.</a:t>
            </a:r>
            <a:endParaRPr sz="2000">
              <a:latin typeface="Calibri"/>
              <a:cs typeface="Calibri"/>
            </a:endParaRPr>
          </a:p>
          <a:p>
            <a:pPr marL="595630" lvl="1" indent="-263525">
              <a:lnSpc>
                <a:spcPct val="100000"/>
              </a:lnSpc>
              <a:spcBef>
                <a:spcPts val="265"/>
              </a:spcBef>
              <a:buAutoNum type="arabicParenR" startAt="2"/>
              <a:tabLst>
                <a:tab pos="596265" algn="l"/>
              </a:tabLst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Value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getValue():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value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corresponding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entry.</a:t>
            </a:r>
            <a:endParaRPr sz="2000">
              <a:latin typeface="Calibri"/>
              <a:cs typeface="Calibri"/>
            </a:endParaRPr>
          </a:p>
          <a:p>
            <a:pPr marL="596265" lvl="1" indent="-264160">
              <a:lnSpc>
                <a:spcPct val="100000"/>
              </a:lnSpc>
              <a:spcBef>
                <a:spcPts val="265"/>
              </a:spcBef>
              <a:buAutoNum type="arabicParenR" startAt="2"/>
              <a:tabLst>
                <a:tab pos="59690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hashCode():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 code value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map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entry.</a:t>
            </a:r>
            <a:endParaRPr sz="2000">
              <a:latin typeface="Calibri"/>
              <a:cs typeface="Calibri"/>
            </a:endParaRPr>
          </a:p>
          <a:p>
            <a:pPr marL="332740" marR="5080" lvl="1">
              <a:lnSpc>
                <a:spcPct val="111000"/>
              </a:lnSpc>
              <a:buAutoNum type="arabicParenR" startAt="2"/>
              <a:tabLst>
                <a:tab pos="596265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Value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setValue(V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value): Replaces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 corresponding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entry with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specified value (optional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7475" y="3682974"/>
            <a:ext cx="26257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 = 45678;;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414520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Example and Usage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of  Map.Entry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280" marR="5080" indent="-320040">
              <a:lnSpc>
                <a:spcPct val="111000"/>
              </a:lnSpc>
              <a:spcBef>
                <a:spcPts val="100"/>
              </a:spcBef>
              <a:tabLst>
                <a:tab pos="2748280" algn="l"/>
              </a:tabLst>
            </a:pPr>
            <a:r>
              <a:rPr dirty="0">
                <a:latin typeface="Corbel"/>
                <a:cs typeface="Corbel"/>
              </a:rPr>
              <a:t>–	</a:t>
            </a:r>
            <a:r>
              <a:rPr dirty="0"/>
              <a:t>In </a:t>
            </a:r>
            <a:r>
              <a:rPr spc="-5" dirty="0"/>
              <a:t>this </a:t>
            </a:r>
            <a:r>
              <a:rPr spc="-10" dirty="0"/>
              <a:t>example, we </a:t>
            </a:r>
            <a:r>
              <a:rPr spc="-20" dirty="0"/>
              <a:t>have </a:t>
            </a:r>
            <a:r>
              <a:rPr dirty="0"/>
              <a:t>a Map </a:t>
            </a:r>
            <a:r>
              <a:rPr spc="-5" dirty="0"/>
              <a:t>collection </a:t>
            </a:r>
            <a:r>
              <a:rPr dirty="0"/>
              <a:t>class </a:t>
            </a:r>
            <a:r>
              <a:rPr spc="-20" dirty="0"/>
              <a:t>TreeMap </a:t>
            </a:r>
            <a:r>
              <a:rPr dirty="0"/>
              <a:t>and </a:t>
            </a:r>
            <a:r>
              <a:rPr spc="-10" dirty="0"/>
              <a:t>we are iterating  </a:t>
            </a:r>
            <a:r>
              <a:rPr dirty="0"/>
              <a:t>and </a:t>
            </a:r>
            <a:r>
              <a:rPr spc="-10" dirty="0"/>
              <a:t>displaying </a:t>
            </a:r>
            <a:r>
              <a:rPr dirty="0"/>
              <a:t>its </a:t>
            </a:r>
            <a:r>
              <a:rPr spc="-25" dirty="0"/>
              <a:t>key </a:t>
            </a:r>
            <a:r>
              <a:rPr dirty="0"/>
              <a:t>&amp; </a:t>
            </a:r>
            <a:r>
              <a:rPr spc="-5" dirty="0"/>
              <a:t>value </a:t>
            </a:r>
            <a:r>
              <a:rPr spc="-15" dirty="0"/>
              <a:t>pairs </a:t>
            </a:r>
            <a:r>
              <a:rPr spc="-5" dirty="0"/>
              <a:t>using Map.Entry </a:t>
            </a:r>
            <a:r>
              <a:rPr spc="-10" dirty="0"/>
              <a:t>interfaces. Here we </a:t>
            </a:r>
            <a:r>
              <a:rPr spc="-20" dirty="0"/>
              <a:t>have  </a:t>
            </a:r>
            <a:r>
              <a:rPr spc="-5" dirty="0"/>
              <a:t>used </a:t>
            </a:r>
            <a:r>
              <a:rPr spc="-10" dirty="0"/>
              <a:t>getKey() </a:t>
            </a:r>
            <a:r>
              <a:rPr dirty="0"/>
              <a:t>and </a:t>
            </a:r>
            <a:r>
              <a:rPr spc="-15" dirty="0"/>
              <a:t>getValue() </a:t>
            </a:r>
            <a:r>
              <a:rPr spc="-5" dirty="0"/>
              <a:t>methods of Map.Entry </a:t>
            </a:r>
            <a:r>
              <a:rPr spc="-10" dirty="0"/>
              <a:t>interface </a:t>
            </a:r>
            <a:r>
              <a:rPr dirty="0"/>
              <a:t>in </a:t>
            </a:r>
            <a:r>
              <a:rPr spc="-10" dirty="0"/>
              <a:t>order </a:t>
            </a:r>
            <a:r>
              <a:rPr spc="-15" dirty="0"/>
              <a:t>to </a:t>
            </a:r>
            <a:r>
              <a:rPr spc="-5" dirty="0"/>
              <a:t>get </a:t>
            </a:r>
            <a:r>
              <a:rPr dirty="0"/>
              <a:t>the  </a:t>
            </a:r>
            <a:r>
              <a:rPr spc="-25" dirty="0"/>
              <a:t>key </a:t>
            </a:r>
            <a:r>
              <a:rPr dirty="0"/>
              <a:t>&amp; </a:t>
            </a:r>
            <a:r>
              <a:rPr spc="-10" dirty="0"/>
              <a:t>value</a:t>
            </a:r>
            <a:r>
              <a:rPr spc="-15" dirty="0"/>
              <a:t> </a:t>
            </a:r>
            <a:r>
              <a:rPr spc="-10" dirty="0"/>
              <a:t>pairs.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991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Old Style</a:t>
            </a:r>
            <a:r>
              <a:rPr spc="-75" dirty="0"/>
              <a:t> </a:t>
            </a:r>
            <a:r>
              <a:rPr dirty="0"/>
              <a:t>-</a:t>
            </a:r>
            <a:r>
              <a:rPr b="1" dirty="0">
                <a:latin typeface="Arial"/>
                <a:cs typeface="Arial"/>
              </a:rPr>
              <a:t>Non-Generic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6182360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TreeMapExample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31165" algn="l"/>
                <a:tab pos="43180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r>
              <a:rPr sz="1700" spc="-1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Creating 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TreeMap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TreeMap&lt;String,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Integer&gt;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tm = new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TreeMap&lt;String,</a:t>
            </a:r>
            <a:r>
              <a:rPr sz="1700" spc="-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Integer&gt;();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Adding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elements to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tm.put("Chaitanya",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27);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tm.put("Raghu",</a:t>
            </a:r>
            <a:r>
              <a:rPr sz="17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35);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tm.put("Rajeev",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37);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tm.put("Syed",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28);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8001"/>
            <a:ext cx="4192904" cy="3560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Getting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of the</a:t>
            </a:r>
            <a:r>
              <a:rPr sz="1300" spc="1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entries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Set set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r>
              <a:rPr sz="13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tm.entrySet();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Get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13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iterator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Iterator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it =</a:t>
            </a:r>
            <a:r>
              <a:rPr sz="13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set.iterator();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Display</a:t>
            </a:r>
            <a:r>
              <a:rPr sz="13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elements</a:t>
            </a:r>
            <a:endParaRPr sz="1300">
              <a:latin typeface="Calibri"/>
              <a:cs typeface="Calibri"/>
            </a:endParaRPr>
          </a:p>
          <a:p>
            <a:pPr marL="523240" indent="-511175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523240" algn="l"/>
                <a:tab pos="52387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while(it.hasNext())</a:t>
            </a:r>
            <a:r>
              <a:rPr sz="13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300">
              <a:latin typeface="Calibri"/>
              <a:cs typeface="Calibri"/>
            </a:endParaRPr>
          </a:p>
          <a:p>
            <a:pPr marL="637540" indent="-6254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637540" algn="l"/>
                <a:tab pos="638175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Map.Entry me =</a:t>
            </a:r>
            <a:r>
              <a:rPr sz="13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(Map.Entry)it.next();</a:t>
            </a:r>
            <a:endParaRPr sz="1300">
              <a:latin typeface="Calibri"/>
              <a:cs typeface="Calibri"/>
            </a:endParaRPr>
          </a:p>
          <a:p>
            <a:pPr marL="637540" indent="-625475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637540" algn="l"/>
                <a:tab pos="638175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System.out.print("Key: "+me.getKey()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+ " &amp; </a:t>
            </a:r>
            <a:r>
              <a:rPr sz="1300" spc="-20" dirty="0">
                <a:solidFill>
                  <a:srgbClr val="464A56"/>
                </a:solidFill>
                <a:latin typeface="Calibri"/>
                <a:cs typeface="Calibri"/>
              </a:rPr>
              <a:t>Value:</a:t>
            </a:r>
            <a:r>
              <a:rPr sz="1300" spc="229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");</a:t>
            </a:r>
            <a:endParaRPr sz="1300">
              <a:latin typeface="Calibri"/>
              <a:cs typeface="Calibri"/>
            </a:endParaRPr>
          </a:p>
          <a:p>
            <a:pPr marL="637540" indent="-62547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637540" algn="l"/>
                <a:tab pos="638175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System.out.println(me.getValue());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523240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4083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3124"/>
            <a:ext cx="359981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//Non-generic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MapExample1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main(String[] args)</a:t>
            </a:r>
            <a:r>
              <a:rPr sz="17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map=new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HashMap();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//Adding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map.put(1,"Amit");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map.put(5,"Rahul");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map.put(2,"Jai");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map.put(6,"Amit");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43124"/>
            <a:ext cx="6910070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//Traversing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Set set=map.entrySet();//Converting to Set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so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that we can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traverse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Iterator</a:t>
            </a:r>
            <a:r>
              <a:rPr sz="17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itr=set.iterator();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while(itr.hasNext()){</a:t>
            </a:r>
            <a:endParaRPr sz="1700">
              <a:latin typeface="Calibri"/>
              <a:cs typeface="Calibri"/>
            </a:endParaRPr>
          </a:p>
          <a:p>
            <a:pPr marL="725805" indent="-713740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725805" algn="l"/>
                <a:tab pos="7264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//Converting to Map.Entry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so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that we can get 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separately</a:t>
            </a:r>
            <a:endParaRPr sz="1700">
              <a:latin typeface="Calibri"/>
              <a:cs typeface="Calibri"/>
            </a:endParaRPr>
          </a:p>
          <a:p>
            <a:pPr marL="725805" indent="-7137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725805" algn="l"/>
                <a:tab pos="7264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Map.Entry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entry=(Map.Entry)itr.next();</a:t>
            </a:r>
            <a:endParaRPr sz="1700">
              <a:latin typeface="Calibri"/>
              <a:cs typeface="Calibri"/>
            </a:endParaRPr>
          </a:p>
          <a:p>
            <a:pPr marL="725805" indent="-7137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725805" algn="l"/>
                <a:tab pos="7264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System.out.println(entry.getKey()+"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"+entry.getValue());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52959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4654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HashMap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7971155" cy="296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using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hashtable.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inherits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AbstractMap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Map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points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based 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key.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multiple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maintains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206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HashMap class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49195"/>
            <a:ext cx="8591550" cy="33312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50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HashMap is a Map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based 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storing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&amp;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pairs,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denoted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HashMap&lt;Key, Value&gt;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HashMap&lt;K, V&gt;. 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guarantees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map. 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similar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Hashtable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except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unsynchronized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permits nulls(null 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null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key).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 marL="332740" marR="57785" indent="-320040">
              <a:lnSpc>
                <a:spcPct val="101000"/>
              </a:lnSpc>
              <a:spcBef>
                <a:spcPts val="178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collection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means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they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been inserted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into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 not sort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stored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Values.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need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import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java.util.HashMap 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513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HashMap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31530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HashMap&lt;K,V&gt;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AbstractMap&lt;K,V&gt;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Map&lt;K,V&gt;,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Cloneable, Serializable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\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Parameters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Let's see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Parameters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java.util.HashMap</a:t>
            </a:r>
            <a:r>
              <a:rPr sz="20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K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the 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maintained 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map.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V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the 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mapped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Constructors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HashMap 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2694" y="2773806"/>
            <a:ext cx="33909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3935">
              <a:lnSpc>
                <a:spcPct val="1333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uc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or  HashMap()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HashMap(Map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HashMap(int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capacity)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HashMap(int </a:t>
            </a:r>
            <a:r>
              <a:rPr sz="1800" spc="-20" dirty="0">
                <a:latin typeface="Calibri"/>
                <a:cs typeface="Calibri"/>
              </a:rPr>
              <a:t>capacity, </a:t>
            </a:r>
            <a:r>
              <a:rPr sz="1800" spc="-10" dirty="0">
                <a:latin typeface="Calibri"/>
                <a:cs typeface="Calibri"/>
              </a:rPr>
              <a:t>float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fillRatio)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8766" y="2773806"/>
            <a:ext cx="4141470" cy="3226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construct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default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HashMap.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initializes </a:t>
            </a:r>
            <a:r>
              <a:rPr sz="1800" dirty="0">
                <a:latin typeface="Calibri"/>
                <a:cs typeface="Calibri"/>
              </a:rPr>
              <a:t>the hash map </a:t>
            </a:r>
            <a:r>
              <a:rPr sz="1800" spc="-5" dirty="0">
                <a:latin typeface="Calibri"/>
                <a:cs typeface="Calibri"/>
              </a:rPr>
              <a:t>by using 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elements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given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m.</a:t>
            </a:r>
            <a:endParaRPr sz="1800">
              <a:latin typeface="Calibri"/>
              <a:cs typeface="Calibri"/>
            </a:endParaRPr>
          </a:p>
          <a:p>
            <a:pPr marL="12700" marR="35687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initializes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capacity of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hash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given </a:t>
            </a:r>
            <a:r>
              <a:rPr sz="1800" spc="-10" dirty="0">
                <a:latin typeface="Calibri"/>
                <a:cs typeface="Calibri"/>
              </a:rPr>
              <a:t>integer </a:t>
            </a:r>
            <a:r>
              <a:rPr sz="1800" spc="-5" dirty="0">
                <a:latin typeface="Calibri"/>
                <a:cs typeface="Calibri"/>
              </a:rPr>
              <a:t>value,  </a:t>
            </a:r>
            <a:r>
              <a:rPr sz="1800" spc="-20" dirty="0">
                <a:latin typeface="Calibri"/>
                <a:cs typeface="Calibri"/>
              </a:rPr>
              <a:t>capacity.</a:t>
            </a:r>
            <a:endParaRPr sz="1800">
              <a:latin typeface="Calibri"/>
              <a:cs typeface="Calibri"/>
            </a:endParaRPr>
          </a:p>
          <a:p>
            <a:pPr marL="12700" marR="15938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spc="-5" dirty="0">
                <a:latin typeface="Calibri"/>
                <a:cs typeface="Calibri"/>
              </a:rPr>
              <a:t>both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capacity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fill </a:t>
            </a:r>
            <a:r>
              <a:rPr sz="1800" spc="-15" dirty="0">
                <a:latin typeface="Calibri"/>
                <a:cs typeface="Calibri"/>
              </a:rPr>
              <a:t>ratio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hash </a:t>
            </a:r>
            <a:r>
              <a:rPr sz="1800" dirty="0">
                <a:latin typeface="Calibri"/>
                <a:cs typeface="Calibri"/>
              </a:rPr>
              <a:t>map </a:t>
            </a:r>
            <a:r>
              <a:rPr sz="1800" spc="-5" dirty="0">
                <a:latin typeface="Calibri"/>
                <a:cs typeface="Calibri"/>
              </a:rPr>
              <a:t>by using its  arguments.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989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8001"/>
            <a:ext cx="4639310" cy="3560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3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3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HashMapDemo{</a:t>
            </a:r>
            <a:endParaRPr sz="1300">
              <a:latin typeface="Calibri"/>
              <a:cs typeface="Calibri"/>
            </a:endParaRPr>
          </a:p>
          <a:p>
            <a:pPr marL="370840" indent="-3581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3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HashMap&lt;Integer,String&gt;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hm=new</a:t>
            </a:r>
            <a:r>
              <a:rPr sz="13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HashMap&lt;Integer,String&gt;();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83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hm.put(100,"Amit");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hm.put(101,"Vijay");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hm.put(102,"Rahul");</a:t>
            </a:r>
            <a:endParaRPr sz="1300">
              <a:latin typeface="Calibri"/>
              <a:cs typeface="Calibri"/>
            </a:endParaRPr>
          </a:p>
          <a:p>
            <a:pPr marL="408940" indent="-3962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408305" algn="l"/>
                <a:tab pos="4089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for(Map.Entry</a:t>
            </a:r>
            <a:r>
              <a:rPr sz="13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m:hm.entrySet()){</a:t>
            </a:r>
            <a:endParaRPr sz="13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System.out.println(m.getKey()+"</a:t>
            </a:r>
            <a:r>
              <a:rPr sz="13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"+m.getValue());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83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702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3919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lon</a:t>
            </a:r>
            <a:r>
              <a:rPr b="1" spc="-15" dirty="0">
                <a:latin typeface="Arial"/>
                <a:cs typeface="Arial"/>
              </a:rPr>
              <a:t>g</a:t>
            </a:r>
            <a:r>
              <a:rPr b="1" dirty="0">
                <a:latin typeface="Arial"/>
                <a:cs typeface="Arial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94395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Used when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large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enough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 wider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range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ranging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-9,223,372,036,854,775,808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9,223,372,036,854,775,807.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0"/>
              </a:spcBef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8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endParaRPr sz="2000">
              <a:latin typeface="Calibri"/>
              <a:cs typeface="Calibri"/>
            </a:endParaRPr>
          </a:p>
          <a:p>
            <a:pPr marL="332740" marR="6537325">
              <a:lnSpc>
                <a:spcPct val="111000"/>
              </a:lnSpc>
              <a:spcBef>
                <a:spcPts val="5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value: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366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LinkedHashMap in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123555" cy="171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 table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linked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implementation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Map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with predictable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iteration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implementation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differs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HashMap 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doubly-linked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running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through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its  entries. This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 list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iteration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ordering,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normally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which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into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map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(insertion-order).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83882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doesn’t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maintain any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•TreeMap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sort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entries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ascending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order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•LinkedHashMap maintains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insertion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LinkedHashMap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 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47735" cy="7023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LinkedHashMap&lt;K,V&gt;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HashMap&lt;K,V&gt;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</a:t>
            </a:r>
            <a:r>
              <a:rPr sz="2000" spc="1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Map&lt;K,V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Constructors of </a:t>
            </a:r>
            <a:r>
              <a:rPr b="1" spc="-5" dirty="0">
                <a:latin typeface="Arial"/>
                <a:cs typeface="Arial"/>
              </a:rPr>
              <a:t>Java  </a:t>
            </a:r>
            <a:r>
              <a:rPr b="1" dirty="0">
                <a:latin typeface="Arial"/>
                <a:cs typeface="Arial"/>
              </a:rPr>
              <a:t>LinkedHashMap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2694" y="2427478"/>
            <a:ext cx="3993515" cy="323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Constructor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LinkedHashMap()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5770"/>
              </a:lnSpc>
              <a:spcBef>
                <a:spcPts val="795"/>
              </a:spcBef>
            </a:pPr>
            <a:r>
              <a:rPr sz="1800" spc="-10" dirty="0">
                <a:latin typeface="Calibri"/>
                <a:cs typeface="Calibri"/>
              </a:rPr>
              <a:t>LinkedHashMap(int </a:t>
            </a:r>
            <a:r>
              <a:rPr sz="1800" spc="-5" dirty="0">
                <a:latin typeface="Calibri"/>
                <a:cs typeface="Calibri"/>
              </a:rPr>
              <a:t>capacity)  </a:t>
            </a:r>
            <a:r>
              <a:rPr sz="1800" spc="-10" dirty="0">
                <a:latin typeface="Calibri"/>
                <a:cs typeface="Calibri"/>
              </a:rPr>
              <a:t>LinkedHashMap(int </a:t>
            </a:r>
            <a:r>
              <a:rPr sz="1800" spc="-20" dirty="0">
                <a:latin typeface="Calibri"/>
                <a:cs typeface="Calibri"/>
              </a:rPr>
              <a:t>capacity, </a:t>
            </a:r>
            <a:r>
              <a:rPr sz="1800" spc="-10" dirty="0">
                <a:latin typeface="Calibri"/>
                <a:cs typeface="Calibri"/>
              </a:rPr>
              <a:t>float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fillRatio)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LinkedHashMap(Map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Description</a:t>
            </a: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/>
              <a:t>It </a:t>
            </a:r>
            <a:r>
              <a:rPr spc="-5" dirty="0"/>
              <a:t>is used </a:t>
            </a:r>
            <a:r>
              <a:rPr spc="-10" dirty="0"/>
              <a:t>to construct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default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LinkedHashMap.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dirty="0"/>
              <a:t>It </a:t>
            </a:r>
            <a:r>
              <a:rPr spc="-5" dirty="0"/>
              <a:t>is used </a:t>
            </a:r>
            <a:r>
              <a:rPr spc="-10" dirty="0"/>
              <a:t>to initialize </a:t>
            </a:r>
            <a:r>
              <a:rPr dirty="0"/>
              <a:t>a</a:t>
            </a:r>
            <a:r>
              <a:rPr spc="50" dirty="0"/>
              <a:t> </a:t>
            </a:r>
            <a:r>
              <a:rPr spc="-10" dirty="0"/>
              <a:t>LinkedHashMap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with </a:t>
            </a:r>
            <a:r>
              <a:rPr dirty="0"/>
              <a:t>the </a:t>
            </a:r>
            <a:r>
              <a:rPr spc="-5" dirty="0"/>
              <a:t>given</a:t>
            </a:r>
            <a:r>
              <a:rPr spc="25" dirty="0"/>
              <a:t> </a:t>
            </a:r>
            <a:r>
              <a:rPr spc="-20" dirty="0"/>
              <a:t>capacity.</a:t>
            </a:r>
          </a:p>
          <a:p>
            <a:pPr marL="12700" marR="5080">
              <a:lnSpc>
                <a:spcPct val="100000"/>
              </a:lnSpc>
              <a:spcBef>
                <a:spcPts val="1450"/>
              </a:spcBef>
            </a:pPr>
            <a:r>
              <a:rPr dirty="0"/>
              <a:t>It is </a:t>
            </a:r>
            <a:r>
              <a:rPr spc="-5" dirty="0"/>
              <a:t>used </a:t>
            </a:r>
            <a:r>
              <a:rPr spc="-10" dirty="0"/>
              <a:t>to initialize </a:t>
            </a:r>
            <a:r>
              <a:rPr spc="-5" dirty="0"/>
              <a:t>both </a:t>
            </a:r>
            <a:r>
              <a:rPr dirty="0"/>
              <a:t>the </a:t>
            </a:r>
            <a:r>
              <a:rPr spc="-5" dirty="0"/>
              <a:t>capacity </a:t>
            </a:r>
            <a:r>
              <a:rPr dirty="0"/>
              <a:t>and  the</a:t>
            </a:r>
            <a:r>
              <a:rPr spc="5" dirty="0"/>
              <a:t> </a:t>
            </a:r>
            <a:r>
              <a:rPr spc="-10" dirty="0"/>
              <a:t>fillRatio.</a:t>
            </a:r>
          </a:p>
          <a:p>
            <a:pPr marL="12700" marR="173990">
              <a:lnSpc>
                <a:spcPct val="100000"/>
              </a:lnSpc>
              <a:spcBef>
                <a:spcPts val="1610"/>
              </a:spcBef>
            </a:pPr>
            <a:r>
              <a:rPr dirty="0"/>
              <a:t>It is </a:t>
            </a:r>
            <a:r>
              <a:rPr spc="-5" dirty="0"/>
              <a:t>used </a:t>
            </a:r>
            <a:r>
              <a:rPr spc="-10" dirty="0"/>
              <a:t>to initialize </a:t>
            </a:r>
            <a:r>
              <a:rPr dirty="0"/>
              <a:t>the </a:t>
            </a:r>
            <a:r>
              <a:rPr spc="-10" dirty="0"/>
              <a:t>LinkedHashMap  </a:t>
            </a:r>
            <a:r>
              <a:rPr spc="-5" dirty="0"/>
              <a:t>with </a:t>
            </a:r>
            <a:r>
              <a:rPr dirty="0"/>
              <a:t>the </a:t>
            </a:r>
            <a:r>
              <a:rPr spc="-5" dirty="0"/>
              <a:t>elements </a:t>
            </a:r>
            <a:r>
              <a:rPr spc="-10" dirty="0"/>
              <a:t>from </a:t>
            </a:r>
            <a:r>
              <a:rPr dirty="0"/>
              <a:t>the </a:t>
            </a:r>
            <a:r>
              <a:rPr spc="-5" dirty="0"/>
              <a:t>given </a:t>
            </a:r>
            <a:r>
              <a:rPr dirty="0"/>
              <a:t>Map  </a:t>
            </a:r>
            <a:r>
              <a:rPr spc="-5" dirty="0"/>
              <a:t>class </a:t>
            </a:r>
            <a:r>
              <a:rPr dirty="0"/>
              <a:t>m.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spc="-5" dirty="0">
                <a:latin typeface="Arial"/>
                <a:cs typeface="Arial"/>
              </a:rPr>
              <a:t>Java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LinkedHashMap  Example(Generic)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47852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TestCollection14{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2000">
              <a:latin typeface="Calibri"/>
              <a:cs typeface="Calibri"/>
            </a:endParaRPr>
          </a:p>
          <a:p>
            <a:pPr marL="640715">
              <a:lnSpc>
                <a:spcPct val="100000"/>
              </a:lnSpc>
              <a:spcBef>
                <a:spcPts val="1165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LinkedHashMap&lt;Integer,String&gt;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hm=new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LinkedHashMap&lt;Integer,String&gt;();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446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hm.put(100,"Amit");</a:t>
            </a:r>
            <a:endParaRPr sz="20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hm.put(101,"Vijay");</a:t>
            </a:r>
            <a:endParaRPr sz="20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hm.put(102,"Rahul");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494655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for(Map.Entry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&lt;Integer,String&gt;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m:hm.entrySet()){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System.out.println(m.getKey()+"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"+m.getValue());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446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072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No</a:t>
            </a:r>
            <a:r>
              <a:rPr dirty="0"/>
              <a:t>n</a:t>
            </a:r>
            <a:r>
              <a:rPr spc="-5" dirty="0"/>
              <a:t>-</a:t>
            </a:r>
            <a:r>
              <a:rPr dirty="0"/>
              <a:t>generic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512318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java.util.LinkedHashMap;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java.util.Set;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java.util.Iterator;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java.util.Map;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LinkedHashMapDemo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</a:t>
            </a:r>
            <a:r>
              <a:rPr sz="19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HashMap</a:t>
            </a:r>
            <a:r>
              <a:rPr sz="19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Declaration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LinkedHashMap&lt;Integer,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String&gt; lhmap</a:t>
            </a:r>
            <a:r>
              <a:rPr sz="1900" spc="1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endParaRPr sz="1900">
              <a:latin typeface="Calibri"/>
              <a:cs typeface="Calibri"/>
            </a:endParaRPr>
          </a:p>
          <a:p>
            <a:pPr marL="1250315" indent="-123825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1250315" algn="l"/>
                <a:tab pos="125095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new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LinkedHashMap&lt;Integer,</a:t>
            </a:r>
            <a:r>
              <a:rPr sz="19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String&gt;();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377690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447040" indent="-4343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//Adding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LinkedHashMap</a:t>
            </a:r>
            <a:endParaRPr sz="2000">
              <a:latin typeface="Calibri"/>
              <a:cs typeface="Calibri"/>
            </a:endParaRPr>
          </a:p>
          <a:p>
            <a:pPr marL="846455" indent="-8343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846455" algn="l"/>
                <a:tab pos="8470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lhmap.put(22,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"Abey");</a:t>
            </a:r>
            <a:endParaRPr sz="2000">
              <a:latin typeface="Calibri"/>
              <a:cs typeface="Calibri"/>
            </a:endParaRPr>
          </a:p>
          <a:p>
            <a:pPr marL="846455" indent="-8343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846455" algn="l"/>
                <a:tab pos="8470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lhmap.put(33,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"Dawn");</a:t>
            </a:r>
            <a:endParaRPr sz="2000">
              <a:latin typeface="Calibri"/>
              <a:cs typeface="Calibri"/>
            </a:endParaRPr>
          </a:p>
          <a:p>
            <a:pPr marL="846455" indent="-8343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846455" algn="l"/>
                <a:tab pos="8470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lhmap.put(1,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"Sherry");</a:t>
            </a:r>
            <a:endParaRPr sz="2000">
              <a:latin typeface="Calibri"/>
              <a:cs typeface="Calibri"/>
            </a:endParaRPr>
          </a:p>
          <a:p>
            <a:pPr marL="846455" indent="-8343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846455" algn="l"/>
                <a:tab pos="8470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lhmap.put(2,</a:t>
            </a:r>
            <a:r>
              <a:rPr sz="20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"Karon");</a:t>
            </a:r>
            <a:endParaRPr sz="2000">
              <a:latin typeface="Calibri"/>
              <a:cs typeface="Calibri"/>
            </a:endParaRPr>
          </a:p>
          <a:p>
            <a:pPr marL="846455" indent="-8343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846455" algn="l"/>
                <a:tab pos="8470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lhmap.put(100,</a:t>
            </a:r>
            <a:r>
              <a:rPr sz="2000" spc="-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"Jim");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3553739"/>
            <a:ext cx="143510" cy="24657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520065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Generating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entries</a:t>
            </a:r>
            <a:endParaRPr sz="1900">
              <a:latin typeface="Calibri"/>
              <a:cs typeface="Calibri"/>
            </a:endParaRPr>
          </a:p>
          <a:p>
            <a:pPr marL="819150" indent="-807085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819150" algn="l"/>
                <a:tab pos="81978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Set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set =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lhmap.entrySet();</a:t>
            </a:r>
            <a:endParaRPr sz="1900">
              <a:latin typeface="Calibri"/>
              <a:cs typeface="Calibri"/>
            </a:endParaRPr>
          </a:p>
          <a:p>
            <a:pPr marL="662305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Displaying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elements of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LinkedHashMap</a:t>
            </a:r>
            <a:endParaRPr sz="1900">
              <a:latin typeface="Calibri"/>
              <a:cs typeface="Calibri"/>
            </a:endParaRPr>
          </a:p>
          <a:p>
            <a:pPr marL="819150" marR="1310640">
              <a:lnSpc>
                <a:spcPct val="140500"/>
              </a:lnSpc>
              <a:spcBef>
                <a:spcPts val="5"/>
              </a:spcBef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Iterator iterator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=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set.iterator(); 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while(iterator.hasNext())</a:t>
            </a:r>
            <a:r>
              <a:rPr sz="19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981710" marR="5080" algn="ctr">
              <a:lnSpc>
                <a:spcPct val="140300"/>
              </a:lnSpc>
              <a:spcBef>
                <a:spcPts val="5"/>
              </a:spcBef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Map.Entry me =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(Map.Entry)iterator.next();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System.out.print("Key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is: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"+ me.getKey()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+  "&amp;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Value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is:</a:t>
            </a:r>
            <a:r>
              <a:rPr sz="19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"+me.getValue()+"\n");</a:t>
            </a:r>
            <a:endParaRPr sz="1900">
              <a:latin typeface="Calibri"/>
              <a:cs typeface="Calibri"/>
            </a:endParaRPr>
          </a:p>
          <a:p>
            <a:pPr marR="3272790" algn="ctr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}}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242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T</a:t>
            </a:r>
            <a:r>
              <a:rPr dirty="0"/>
              <a:t>reeMap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85200" cy="330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TreeMap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using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tree.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efficient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means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storing key/value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pairs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sorted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important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points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TreeMap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 marL="332740" marR="196850" indent="-320040">
              <a:lnSpc>
                <a:spcPct val="11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TreeMap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based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key.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NavigableMap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interface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AbstractMap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unique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cannot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but 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multiple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instead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ascending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7475" y="3682974"/>
            <a:ext cx="2910840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long num =</a:t>
            </a:r>
            <a:r>
              <a:rPr sz="2000" spc="-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-12332252626L;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414520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9888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35" dirty="0">
                <a:latin typeface="Arial"/>
                <a:cs typeface="Arial"/>
              </a:rPr>
              <a:t>TreeMap </a:t>
            </a:r>
            <a:r>
              <a:rPr b="1" dirty="0">
                <a:latin typeface="Arial"/>
                <a:cs typeface="Arial"/>
              </a:rPr>
              <a:t>class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60107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TreeMap&lt;K,V&gt;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AbstractMap&lt;K,V&gt;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NavigableMa 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p&lt;K,V&gt;,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Cloneable,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Serializable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Constructors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TreeMap 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2523" y="2753995"/>
            <a:ext cx="9118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Description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2685" y="2753995"/>
            <a:ext cx="2228215" cy="307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Constructor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15" dirty="0">
                <a:latin typeface="Calibri"/>
                <a:cs typeface="Calibri"/>
              </a:rPr>
              <a:t>TreeMap()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ts val="6000"/>
              </a:lnSpc>
              <a:spcBef>
                <a:spcPts val="890"/>
              </a:spcBef>
            </a:pPr>
            <a:r>
              <a:rPr sz="1500" spc="-15" dirty="0">
                <a:latin typeface="Calibri"/>
                <a:cs typeface="Calibri"/>
              </a:rPr>
              <a:t>TreeMap(Comparator </a:t>
            </a:r>
            <a:r>
              <a:rPr sz="1500" spc="-5" dirty="0">
                <a:latin typeface="Calibri"/>
                <a:cs typeface="Calibri"/>
              </a:rPr>
              <a:t>comp)  </a:t>
            </a:r>
            <a:r>
              <a:rPr sz="1500" spc="-15" dirty="0">
                <a:latin typeface="Calibri"/>
                <a:cs typeface="Calibri"/>
              </a:rPr>
              <a:t>TreeMap(Map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latin typeface="Calibri"/>
                <a:cs typeface="Calibri"/>
              </a:rPr>
              <a:t>TreeMap(SortedMap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sm)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2523" y="3172459"/>
            <a:ext cx="4165600" cy="288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055" algn="just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It is </a:t>
            </a:r>
            <a:r>
              <a:rPr sz="1500" spc="-5" dirty="0">
                <a:latin typeface="Calibri"/>
                <a:cs typeface="Calibri"/>
              </a:rPr>
              <a:t>used to construct </a:t>
            </a:r>
            <a:r>
              <a:rPr sz="1500" dirty="0">
                <a:latin typeface="Calibri"/>
                <a:cs typeface="Calibri"/>
              </a:rPr>
              <a:t>an </a:t>
            </a:r>
            <a:r>
              <a:rPr sz="1500" spc="-5" dirty="0">
                <a:latin typeface="Calibri"/>
                <a:cs typeface="Calibri"/>
              </a:rPr>
              <a:t>empty </a:t>
            </a:r>
            <a:r>
              <a:rPr sz="1500" spc="-10" dirty="0">
                <a:latin typeface="Calibri"/>
                <a:cs typeface="Calibri"/>
              </a:rPr>
              <a:t>tree </a:t>
            </a:r>
            <a:r>
              <a:rPr sz="1500" dirty="0">
                <a:latin typeface="Calibri"/>
                <a:cs typeface="Calibri"/>
              </a:rPr>
              <a:t>map </a:t>
            </a:r>
            <a:r>
              <a:rPr sz="1500" spc="-5" dirty="0">
                <a:latin typeface="Calibri"/>
                <a:cs typeface="Calibri"/>
              </a:rPr>
              <a:t>that </a:t>
            </a:r>
            <a:r>
              <a:rPr sz="1500" dirty="0">
                <a:latin typeface="Calibri"/>
                <a:cs typeface="Calibri"/>
              </a:rPr>
              <a:t>will</a:t>
            </a:r>
            <a:r>
              <a:rPr sz="1500" spc="-1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  </a:t>
            </a:r>
            <a:r>
              <a:rPr sz="1500" spc="-5" dirty="0">
                <a:latin typeface="Calibri"/>
                <a:cs typeface="Calibri"/>
              </a:rPr>
              <a:t>sorted using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natural </a:t>
            </a:r>
            <a:r>
              <a:rPr sz="1500" spc="-5" dirty="0">
                <a:latin typeface="Calibri"/>
                <a:cs typeface="Calibri"/>
              </a:rPr>
              <a:t>order of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40" dirty="0">
                <a:latin typeface="Calibri"/>
                <a:cs typeface="Calibri"/>
              </a:rPr>
              <a:t>key.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12700" marR="85090" algn="just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Calibri"/>
                <a:cs typeface="Calibri"/>
              </a:rPr>
              <a:t>It is </a:t>
            </a:r>
            <a:r>
              <a:rPr sz="1500" spc="-5" dirty="0">
                <a:latin typeface="Calibri"/>
                <a:cs typeface="Calibri"/>
              </a:rPr>
              <a:t>used to construct </a:t>
            </a:r>
            <a:r>
              <a:rPr sz="1500" dirty="0">
                <a:latin typeface="Calibri"/>
                <a:cs typeface="Calibri"/>
              </a:rPr>
              <a:t>an </a:t>
            </a:r>
            <a:r>
              <a:rPr sz="1500" spc="-5" dirty="0">
                <a:latin typeface="Calibri"/>
                <a:cs typeface="Calibri"/>
              </a:rPr>
              <a:t>empty tree-based </a:t>
            </a:r>
            <a:r>
              <a:rPr sz="1500" dirty="0">
                <a:latin typeface="Calibri"/>
                <a:cs typeface="Calibri"/>
              </a:rPr>
              <a:t>map </a:t>
            </a:r>
            <a:r>
              <a:rPr sz="1500" spc="-5" dirty="0">
                <a:latin typeface="Calibri"/>
                <a:cs typeface="Calibri"/>
              </a:rPr>
              <a:t>that  </a:t>
            </a:r>
            <a:r>
              <a:rPr sz="1500" dirty="0">
                <a:latin typeface="Calibri"/>
                <a:cs typeface="Calibri"/>
              </a:rPr>
              <a:t>will be </a:t>
            </a:r>
            <a:r>
              <a:rPr sz="1500" spc="-5" dirty="0">
                <a:latin typeface="Calibri"/>
                <a:cs typeface="Calibri"/>
              </a:rPr>
              <a:t>sorted using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comparator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comp.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It is </a:t>
            </a:r>
            <a:r>
              <a:rPr sz="1500" spc="-5" dirty="0">
                <a:latin typeface="Calibri"/>
                <a:cs typeface="Calibri"/>
              </a:rPr>
              <a:t>used to initialize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tree </a:t>
            </a:r>
            <a:r>
              <a:rPr sz="1500" dirty="0">
                <a:latin typeface="Calibri"/>
                <a:cs typeface="Calibri"/>
              </a:rPr>
              <a:t>map </a:t>
            </a:r>
            <a:r>
              <a:rPr sz="1500" spc="-5" dirty="0">
                <a:latin typeface="Calibri"/>
                <a:cs typeface="Calibri"/>
              </a:rPr>
              <a:t>with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entries </a:t>
            </a:r>
            <a:r>
              <a:rPr sz="1500" spc="-10" dirty="0">
                <a:latin typeface="Calibri"/>
                <a:cs typeface="Calibri"/>
              </a:rPr>
              <a:t>from  </a:t>
            </a:r>
            <a:r>
              <a:rPr sz="1500" b="1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, </a:t>
            </a:r>
            <a:r>
              <a:rPr sz="1500" spc="-5" dirty="0">
                <a:latin typeface="Calibri"/>
                <a:cs typeface="Calibri"/>
              </a:rPr>
              <a:t>which </a:t>
            </a:r>
            <a:r>
              <a:rPr sz="1500" dirty="0">
                <a:latin typeface="Calibri"/>
                <a:cs typeface="Calibri"/>
              </a:rPr>
              <a:t>will be </a:t>
            </a:r>
            <a:r>
              <a:rPr sz="1500" spc="-5" dirty="0">
                <a:latin typeface="Calibri"/>
                <a:cs typeface="Calibri"/>
              </a:rPr>
              <a:t>sorted using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natural </a:t>
            </a:r>
            <a:r>
              <a:rPr sz="1500" spc="-5" dirty="0">
                <a:latin typeface="Calibri"/>
                <a:cs typeface="Calibri"/>
              </a:rPr>
              <a:t>order of </a:t>
            </a:r>
            <a:r>
              <a:rPr sz="1500" dirty="0">
                <a:latin typeface="Calibri"/>
                <a:cs typeface="Calibri"/>
              </a:rPr>
              <a:t>the  </a:t>
            </a:r>
            <a:r>
              <a:rPr sz="1500" spc="-20" dirty="0">
                <a:latin typeface="Calibri"/>
                <a:cs typeface="Calibri"/>
              </a:rPr>
              <a:t>keys.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500" dirty="0">
                <a:latin typeface="Calibri"/>
                <a:cs typeface="Calibri"/>
              </a:rPr>
              <a:t>It is </a:t>
            </a:r>
            <a:r>
              <a:rPr sz="1500" spc="-5" dirty="0">
                <a:latin typeface="Calibri"/>
                <a:cs typeface="Calibri"/>
              </a:rPr>
              <a:t>used to initialize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tree </a:t>
            </a:r>
            <a:r>
              <a:rPr sz="1500" dirty="0">
                <a:latin typeface="Calibri"/>
                <a:cs typeface="Calibri"/>
              </a:rPr>
              <a:t>map </a:t>
            </a:r>
            <a:r>
              <a:rPr sz="1500" spc="-5" dirty="0">
                <a:latin typeface="Calibri"/>
                <a:cs typeface="Calibri"/>
              </a:rPr>
              <a:t>with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entries </a:t>
            </a:r>
            <a:r>
              <a:rPr sz="1500" spc="-10" dirty="0">
                <a:latin typeface="Calibri"/>
                <a:cs typeface="Calibri"/>
              </a:rPr>
              <a:t>from 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5" dirty="0">
                <a:latin typeface="Calibri"/>
                <a:cs typeface="Calibri"/>
              </a:rPr>
              <a:t>SortedMap </a:t>
            </a:r>
            <a:r>
              <a:rPr sz="1500" b="1" dirty="0">
                <a:latin typeface="Calibri"/>
                <a:cs typeface="Calibri"/>
              </a:rPr>
              <a:t>sm</a:t>
            </a:r>
            <a:r>
              <a:rPr sz="1500" dirty="0">
                <a:latin typeface="Calibri"/>
                <a:cs typeface="Calibri"/>
              </a:rPr>
              <a:t>, </a:t>
            </a:r>
            <a:r>
              <a:rPr sz="1500" spc="-5" dirty="0">
                <a:latin typeface="Calibri"/>
                <a:cs typeface="Calibri"/>
              </a:rPr>
              <a:t>which will </a:t>
            </a:r>
            <a:r>
              <a:rPr sz="1500" dirty="0">
                <a:latin typeface="Calibri"/>
                <a:cs typeface="Calibri"/>
              </a:rPr>
              <a:t>be </a:t>
            </a:r>
            <a:r>
              <a:rPr sz="1500" spc="-5" dirty="0">
                <a:latin typeface="Calibri"/>
                <a:cs typeface="Calibri"/>
              </a:rPr>
              <a:t>sorted </a:t>
            </a:r>
            <a:r>
              <a:rPr sz="1500" dirty="0">
                <a:latin typeface="Calibri"/>
                <a:cs typeface="Calibri"/>
              </a:rPr>
              <a:t>in the </a:t>
            </a:r>
            <a:r>
              <a:rPr sz="1500" spc="-5" dirty="0">
                <a:latin typeface="Calibri"/>
                <a:cs typeface="Calibri"/>
              </a:rPr>
              <a:t>same  order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sm.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8383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Methods of </a:t>
            </a:r>
            <a:r>
              <a:rPr b="1" spc="-5" dirty="0">
                <a:latin typeface="Arial"/>
                <a:cs typeface="Arial"/>
              </a:rPr>
              <a:t>Java </a:t>
            </a:r>
            <a:r>
              <a:rPr b="1" spc="-35" dirty="0">
                <a:latin typeface="Arial"/>
                <a:cs typeface="Arial"/>
              </a:rPr>
              <a:t>TreeMap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00860" y="2630804"/>
            <a:ext cx="3981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10" dirty="0">
                <a:latin typeface="Calibri"/>
                <a:cs typeface="Calibri"/>
              </a:rPr>
              <a:t>h</a:t>
            </a:r>
            <a:r>
              <a:rPr sz="900" dirty="0">
                <a:latin typeface="Calibri"/>
                <a:cs typeface="Calibri"/>
              </a:rPr>
              <a:t>od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64197" y="2630804"/>
            <a:ext cx="5549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e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cr</a:t>
            </a:r>
            <a:r>
              <a:rPr sz="900" spc="-10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p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0860" y="2888360"/>
            <a:ext cx="1551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containsKey(Object 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4197" y="2888360"/>
            <a:ext cx="35420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true if this </a:t>
            </a:r>
            <a:r>
              <a:rPr sz="900" dirty="0">
                <a:latin typeface="Calibri"/>
                <a:cs typeface="Calibri"/>
              </a:rPr>
              <a:t>map </a:t>
            </a:r>
            <a:r>
              <a:rPr sz="900" spc="-5" dirty="0">
                <a:latin typeface="Calibri"/>
                <a:cs typeface="Calibri"/>
              </a:rPr>
              <a:t>contains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mapping </a:t>
            </a:r>
            <a:r>
              <a:rPr sz="900" dirty="0">
                <a:latin typeface="Calibri"/>
                <a:cs typeface="Calibri"/>
              </a:rPr>
              <a:t>for </a:t>
            </a:r>
            <a:r>
              <a:rPr sz="900" spc="-5" dirty="0">
                <a:latin typeface="Calibri"/>
                <a:cs typeface="Calibri"/>
              </a:rPr>
              <a:t>the specified</a:t>
            </a:r>
            <a:r>
              <a:rPr sz="900" spc="7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0860" y="3216021"/>
            <a:ext cx="1734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containsValue(Object value)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4197" y="3216021"/>
            <a:ext cx="377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true if this </a:t>
            </a:r>
            <a:r>
              <a:rPr sz="900" dirty="0">
                <a:latin typeface="Calibri"/>
                <a:cs typeface="Calibri"/>
              </a:rPr>
              <a:t>map maps </a:t>
            </a:r>
            <a:r>
              <a:rPr sz="900" spc="-5" dirty="0">
                <a:latin typeface="Calibri"/>
                <a:cs typeface="Calibri"/>
              </a:rPr>
              <a:t>one </a:t>
            </a:r>
            <a:r>
              <a:rPr sz="900" dirty="0">
                <a:latin typeface="Calibri"/>
                <a:cs typeface="Calibri"/>
              </a:rPr>
              <a:t>or more </a:t>
            </a:r>
            <a:r>
              <a:rPr sz="900" spc="-5" dirty="0">
                <a:latin typeface="Calibri"/>
                <a:cs typeface="Calibri"/>
              </a:rPr>
              <a:t>keys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specified</a:t>
            </a:r>
            <a:r>
              <a:rPr sz="900" spc="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value.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0860" y="3544061"/>
            <a:ext cx="777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firstKey()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4197" y="3544061"/>
            <a:ext cx="3202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first (lowest) key currently in this sorted</a:t>
            </a:r>
            <a:r>
              <a:rPr sz="900" spc="9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0860" y="3871721"/>
            <a:ext cx="1067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 get(Object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64197" y="3871721"/>
            <a:ext cx="3302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value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which this </a:t>
            </a:r>
            <a:r>
              <a:rPr sz="900" dirty="0">
                <a:latin typeface="Calibri"/>
                <a:cs typeface="Calibri"/>
              </a:rPr>
              <a:t>map </a:t>
            </a:r>
            <a:r>
              <a:rPr sz="900" spc="-5" dirty="0">
                <a:latin typeface="Calibri"/>
                <a:cs typeface="Calibri"/>
              </a:rPr>
              <a:t>maps the specified</a:t>
            </a:r>
            <a:r>
              <a:rPr sz="900" spc="6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0860" y="4199382"/>
            <a:ext cx="758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lastKey()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64197" y="4199382"/>
            <a:ext cx="3215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last (highest) key currently in this sorted</a:t>
            </a:r>
            <a:r>
              <a:rPr sz="900" spc="1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0860" y="4526737"/>
            <a:ext cx="12782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 remove(Object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4197" y="4526737"/>
            <a:ext cx="34918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remove the mapping for this key from this TreeMap if</a:t>
            </a:r>
            <a:r>
              <a:rPr sz="900" spc="1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present.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0860" y="4854955"/>
            <a:ext cx="1043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void </a:t>
            </a:r>
            <a:r>
              <a:rPr sz="900" spc="-5" dirty="0">
                <a:latin typeface="Calibri"/>
                <a:cs typeface="Calibri"/>
              </a:rPr>
              <a:t>putAll(Map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4197" y="4854955"/>
            <a:ext cx="3404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copy </a:t>
            </a:r>
            <a:r>
              <a:rPr sz="900" dirty="0">
                <a:latin typeface="Calibri"/>
                <a:cs typeface="Calibri"/>
              </a:rPr>
              <a:t>all of </a:t>
            </a:r>
            <a:r>
              <a:rPr sz="900" spc="-5" dirty="0">
                <a:latin typeface="Calibri"/>
                <a:cs typeface="Calibri"/>
              </a:rPr>
              <a:t>the mappings from the specified </a:t>
            </a:r>
            <a:r>
              <a:rPr sz="900" dirty="0">
                <a:latin typeface="Calibri"/>
                <a:cs typeface="Calibri"/>
              </a:rPr>
              <a:t>map to </a:t>
            </a:r>
            <a:r>
              <a:rPr sz="900" spc="-5" dirty="0">
                <a:latin typeface="Calibri"/>
                <a:cs typeface="Calibri"/>
              </a:rPr>
              <a:t>this</a:t>
            </a:r>
            <a:r>
              <a:rPr sz="900" spc="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0860" y="5182616"/>
            <a:ext cx="660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Set</a:t>
            </a:r>
            <a:r>
              <a:rPr sz="900" spc="-4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entrySet()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4197" y="5182616"/>
            <a:ext cx="3204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set view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mappings contained in this</a:t>
            </a:r>
            <a:r>
              <a:rPr sz="900" spc="6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00860" y="5510276"/>
            <a:ext cx="4184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int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size()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64197" y="5510276"/>
            <a:ext cx="3096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the number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key-value mappings in this</a:t>
            </a:r>
            <a:r>
              <a:rPr sz="900" spc="1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0860" y="5838240"/>
            <a:ext cx="878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Collection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values()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4197" y="5838240"/>
            <a:ext cx="3359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return </a:t>
            </a:r>
            <a:r>
              <a:rPr sz="900" dirty="0">
                <a:latin typeface="Calibri"/>
                <a:cs typeface="Calibri"/>
              </a:rPr>
              <a:t>a </a:t>
            </a:r>
            <a:r>
              <a:rPr sz="900" spc="-5" dirty="0">
                <a:latin typeface="Calibri"/>
                <a:cs typeface="Calibri"/>
              </a:rPr>
              <a:t>collection view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values contained in this</a:t>
            </a:r>
            <a:r>
              <a:rPr sz="900" spc="7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map.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336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spc="-35" dirty="0">
                <a:latin typeface="Arial"/>
                <a:cs typeface="Arial"/>
              </a:rPr>
              <a:t>TreeMap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7696"/>
            <a:ext cx="4869815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TreeMapDemo{</a:t>
            </a:r>
            <a:endParaRPr sz="140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4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11480" algn="l"/>
                <a:tab pos="412115" algn="l"/>
              </a:tabLst>
            </a:pP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TreeMap&lt;Integer,String&gt;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hm=new</a:t>
            </a:r>
            <a:r>
              <a:rPr sz="1400" spc="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TreeMap&lt;Integer,String&gt;();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411480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hm.put(100,"Amit");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411480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hm.put(102,"Ravi");</a:t>
            </a:r>
            <a:endParaRPr sz="14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411480" algn="l"/>
                <a:tab pos="41211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hm.put(101,"Vijay");</a:t>
            </a:r>
            <a:endParaRPr sz="14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11480" algn="l"/>
                <a:tab pos="41211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hm.put(103,"Rahul");</a:t>
            </a:r>
            <a:endParaRPr sz="14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411480" algn="l"/>
                <a:tab pos="41211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for(Map.Entry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m:hm.entrySet()){</a:t>
            </a:r>
            <a:endParaRPr sz="1400">
              <a:latin typeface="Calibri"/>
              <a:cs typeface="Calibri"/>
            </a:endParaRPr>
          </a:p>
          <a:p>
            <a:pPr marL="451484" indent="-439420">
              <a:lnSpc>
                <a:spcPct val="100000"/>
              </a:lnSpc>
              <a:spcBef>
                <a:spcPts val="750"/>
              </a:spcBef>
              <a:buFont typeface="Corbel"/>
              <a:buChar char="–"/>
              <a:tabLst>
                <a:tab pos="451484" algn="l"/>
                <a:tab pos="45212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System.out.println(m.getKey()+"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"+m.getValue());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11480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 }</a:t>
            </a:r>
            <a:r>
              <a:rPr sz="1400" spc="2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311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 Hashtable</a:t>
            </a:r>
            <a:r>
              <a:rPr spc="-65" dirty="0"/>
              <a:t> </a:t>
            </a:r>
            <a:r>
              <a:rPr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52243"/>
            <a:ext cx="8545830" cy="332612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344805" indent="-320040">
              <a:lnSpc>
                <a:spcPct val="1012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implements a hash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table,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maps 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to values.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non-null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object can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be  used as a 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as 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value.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Hashtable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similar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85C4D2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700" u="heavy" spc="-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HashMap</a:t>
            </a:r>
            <a:r>
              <a:rPr sz="1700" spc="-5" dirty="0">
                <a:solidFill>
                  <a:srgbClr val="85C4D2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except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it is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synchronized</a:t>
            </a:r>
            <a:endParaRPr sz="1700">
              <a:latin typeface="Calibri"/>
              <a:cs typeface="Calibri"/>
            </a:endParaRPr>
          </a:p>
          <a:p>
            <a:pPr marL="332740" marR="5080" indent="-320040">
              <a:lnSpc>
                <a:spcPct val="101200"/>
              </a:lnSpc>
              <a:spcBef>
                <a:spcPts val="88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Hashtable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implements 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hashtable,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maps 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to values.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It inherits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Dictionary 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and implements the Map</a:t>
            </a:r>
            <a:r>
              <a:rPr sz="1700" spc="-1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interface.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The important points about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Hashtable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700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are:</a:t>
            </a:r>
            <a:endParaRPr sz="1700">
              <a:latin typeface="Calibri"/>
              <a:cs typeface="Calibri"/>
            </a:endParaRPr>
          </a:p>
          <a:p>
            <a:pPr marL="332740" marR="288290" indent="-320040">
              <a:lnSpc>
                <a:spcPct val="101200"/>
              </a:lnSpc>
              <a:spcBef>
                <a:spcPts val="89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Hashtable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array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of list.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Each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list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known as a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bucket.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position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bucket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 identified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calling the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hashcode() method.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Hashtable contains values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based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700" spc="-2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key.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only unique</a:t>
            </a:r>
            <a:r>
              <a:rPr sz="17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may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have any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value.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It is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synchronized.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392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Hashtable class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declaration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8901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Hashtable&lt;K,V&gt;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 Dictionary&lt;K,V&gt;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implements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Map&lt;K,V&gt;,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Clo  neable,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Serializable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Constructors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Hashtable 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2694" y="3048127"/>
            <a:ext cx="302895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Constructor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Hashtable()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7200"/>
              </a:lnSpc>
            </a:pPr>
            <a:r>
              <a:rPr sz="1800" spc="-10" dirty="0">
                <a:latin typeface="Calibri"/>
                <a:cs typeface="Calibri"/>
              </a:rPr>
              <a:t>Hashtable(int </a:t>
            </a:r>
            <a:r>
              <a:rPr sz="1800" spc="-15" dirty="0">
                <a:latin typeface="Calibri"/>
                <a:cs typeface="Calibri"/>
              </a:rPr>
              <a:t>size)  </a:t>
            </a:r>
            <a:r>
              <a:rPr sz="1800" spc="-10" dirty="0">
                <a:latin typeface="Calibri"/>
                <a:cs typeface="Calibri"/>
              </a:rPr>
              <a:t>Hashtable(int </a:t>
            </a:r>
            <a:r>
              <a:rPr sz="1800" spc="-15" dirty="0">
                <a:latin typeface="Calibri"/>
                <a:cs typeface="Calibri"/>
              </a:rPr>
              <a:t>size, </a:t>
            </a:r>
            <a:r>
              <a:rPr sz="1800" spc="-10" dirty="0">
                <a:latin typeface="Calibri"/>
                <a:cs typeface="Calibri"/>
              </a:rPr>
              <a:t>float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fillRatio)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8766" y="2956687"/>
            <a:ext cx="4188460" cy="286067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12700" marR="20891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the </a:t>
            </a:r>
            <a:r>
              <a:rPr sz="1800" spc="-10" dirty="0">
                <a:latin typeface="Calibri"/>
                <a:cs typeface="Calibri"/>
              </a:rPr>
              <a:t>default constructor </a:t>
            </a:r>
            <a:r>
              <a:rPr sz="1800" spc="-5" dirty="0">
                <a:latin typeface="Calibri"/>
                <a:cs typeface="Calibri"/>
              </a:rPr>
              <a:t>of hash table it  </a:t>
            </a:r>
            <a:r>
              <a:rPr sz="1800" spc="-15" dirty="0">
                <a:latin typeface="Calibri"/>
                <a:cs typeface="Calibri"/>
              </a:rPr>
              <a:t>instantiates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Hashtable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accept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10" dirty="0">
                <a:latin typeface="Calibri"/>
                <a:cs typeface="Calibri"/>
              </a:rPr>
              <a:t>integer parameter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1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 hash </a:t>
            </a:r>
            <a:r>
              <a:rPr sz="1800" spc="-5" dirty="0">
                <a:latin typeface="Calibri"/>
                <a:cs typeface="Calibri"/>
              </a:rPr>
              <a:t>table that has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initial </a:t>
            </a:r>
            <a:r>
              <a:rPr sz="1800" spc="-15" dirty="0">
                <a:latin typeface="Calibri"/>
                <a:cs typeface="Calibri"/>
              </a:rPr>
              <a:t>size  </a:t>
            </a:r>
            <a:r>
              <a:rPr sz="1800" spc="-5" dirty="0">
                <a:latin typeface="Calibri"/>
                <a:cs typeface="Calibri"/>
              </a:rPr>
              <a:t>specified by </a:t>
            </a:r>
            <a:r>
              <a:rPr sz="1800" spc="-10" dirty="0">
                <a:latin typeface="Calibri"/>
                <a:cs typeface="Calibri"/>
              </a:rPr>
              <a:t>integer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size.</a:t>
            </a:r>
            <a:endParaRPr sz="1800">
              <a:latin typeface="Calibri"/>
              <a:cs typeface="Calibri"/>
            </a:endParaRPr>
          </a:p>
          <a:p>
            <a:pPr marL="12700" marR="200025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create </a:t>
            </a:r>
            <a:r>
              <a:rPr sz="1800" dirty="0">
                <a:latin typeface="Calibri"/>
                <a:cs typeface="Calibri"/>
              </a:rPr>
              <a:t>a hash </a:t>
            </a:r>
            <a:r>
              <a:rPr sz="1800" spc="-5" dirty="0">
                <a:latin typeface="Calibri"/>
                <a:cs typeface="Calibri"/>
              </a:rPr>
              <a:t>table that has </a:t>
            </a:r>
            <a:r>
              <a:rPr sz="1800" dirty="0">
                <a:latin typeface="Calibri"/>
                <a:cs typeface="Calibri"/>
              </a:rPr>
              <a:t>an  </a:t>
            </a:r>
            <a:r>
              <a:rPr sz="1800" spc="-5" dirty="0">
                <a:latin typeface="Calibri"/>
                <a:cs typeface="Calibri"/>
              </a:rPr>
              <a:t>initial </a:t>
            </a:r>
            <a:r>
              <a:rPr sz="1800" spc="-15" dirty="0">
                <a:latin typeface="Calibri"/>
                <a:cs typeface="Calibri"/>
              </a:rPr>
              <a:t>size </a:t>
            </a:r>
            <a:r>
              <a:rPr sz="1800" spc="-5" dirty="0">
                <a:latin typeface="Calibri"/>
                <a:cs typeface="Calibri"/>
              </a:rPr>
              <a:t>specified by </a:t>
            </a:r>
            <a:r>
              <a:rPr sz="1800" spc="-15" dirty="0">
                <a:latin typeface="Calibri"/>
                <a:cs typeface="Calibri"/>
              </a:rPr>
              <a:t>size </a:t>
            </a:r>
            <a:r>
              <a:rPr sz="1800" dirty="0">
                <a:latin typeface="Calibri"/>
                <a:cs typeface="Calibri"/>
              </a:rPr>
              <a:t>and a </a:t>
            </a:r>
            <a:r>
              <a:rPr sz="1800" spc="-5" dirty="0">
                <a:latin typeface="Calibri"/>
                <a:cs typeface="Calibri"/>
              </a:rPr>
              <a:t>fill </a:t>
            </a:r>
            <a:r>
              <a:rPr sz="1800" spc="-15" dirty="0">
                <a:latin typeface="Calibri"/>
                <a:cs typeface="Calibri"/>
              </a:rPr>
              <a:t>ratio  </a:t>
            </a:r>
            <a:r>
              <a:rPr sz="1800" spc="-5" dirty="0">
                <a:latin typeface="Calibri"/>
                <a:cs typeface="Calibri"/>
              </a:rPr>
              <a:t>specified by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fillRatio.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Methods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Hashtable 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6666" y="2516163"/>
            <a:ext cx="546100" cy="387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900" spc="-5" dirty="0">
                <a:latin typeface="Calibri"/>
                <a:cs typeface="Calibri"/>
              </a:rPr>
              <a:t>Method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900" spc="-5" dirty="0">
                <a:latin typeface="Calibri"/>
                <a:cs typeface="Calibri"/>
              </a:rPr>
              <a:t>void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clear()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1500" y="2516163"/>
            <a:ext cx="1537335" cy="387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900" spc="-5" dirty="0">
                <a:latin typeface="Calibri"/>
                <a:cs typeface="Calibri"/>
              </a:rPr>
              <a:t>Description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reset the hash</a:t>
            </a:r>
            <a:r>
              <a:rPr sz="900" spc="-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table.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6666" y="3050870"/>
            <a:ext cx="14725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contains(Object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value)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1500" y="3050870"/>
            <a:ext cx="4733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true if </a:t>
            </a:r>
            <a:r>
              <a:rPr sz="900" dirty="0">
                <a:latin typeface="Calibri"/>
                <a:cs typeface="Calibri"/>
              </a:rPr>
              <a:t>some </a:t>
            </a:r>
            <a:r>
              <a:rPr sz="900" spc="-5" dirty="0">
                <a:latin typeface="Calibri"/>
                <a:cs typeface="Calibri"/>
              </a:rPr>
              <a:t>value equal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value exist within the hash table, else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return false.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6666" y="3491229"/>
            <a:ext cx="1734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containsValue(Object value)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21500" y="3491229"/>
            <a:ext cx="4777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true if some value equal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value exists within the hash table, else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return false.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6666" y="3931411"/>
            <a:ext cx="1551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 containsKey(Object 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1500" y="3931411"/>
            <a:ext cx="4599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true if some key equal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the key exists within the hash table, else return</a:t>
            </a:r>
            <a:r>
              <a:rPr sz="900" spc="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false.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26666" y="4371213"/>
            <a:ext cx="867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boolean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isEmpty()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1500" y="4371213"/>
            <a:ext cx="4358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true if the hash table </a:t>
            </a:r>
            <a:r>
              <a:rPr sz="900" dirty="0">
                <a:latin typeface="Calibri"/>
                <a:cs typeface="Calibri"/>
              </a:rPr>
              <a:t>is </a:t>
            </a:r>
            <a:r>
              <a:rPr sz="900" spc="-5" dirty="0">
                <a:latin typeface="Calibri"/>
                <a:cs typeface="Calibri"/>
              </a:rPr>
              <a:t>empty; returns false </a:t>
            </a:r>
            <a:r>
              <a:rPr sz="900" dirty="0">
                <a:latin typeface="Calibri"/>
                <a:cs typeface="Calibri"/>
              </a:rPr>
              <a:t>if </a:t>
            </a:r>
            <a:r>
              <a:rPr sz="900" spc="-5" dirty="0">
                <a:latin typeface="Calibri"/>
                <a:cs typeface="Calibri"/>
              </a:rPr>
              <a:t>it contains </a:t>
            </a:r>
            <a:r>
              <a:rPr sz="900" dirty="0">
                <a:latin typeface="Calibri"/>
                <a:cs typeface="Calibri"/>
              </a:rPr>
              <a:t>at </a:t>
            </a:r>
            <a:r>
              <a:rPr sz="900" spc="-5" dirty="0">
                <a:latin typeface="Calibri"/>
                <a:cs typeface="Calibri"/>
              </a:rPr>
              <a:t>least one</a:t>
            </a:r>
            <a:r>
              <a:rPr sz="900" spc="18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26666" y="4745228"/>
            <a:ext cx="635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void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rehash()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1500" y="4745228"/>
            <a:ext cx="3450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increase the size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the hash table and rehashes </a:t>
            </a:r>
            <a:r>
              <a:rPr sz="900" dirty="0">
                <a:latin typeface="Calibri"/>
                <a:cs typeface="Calibri"/>
              </a:rPr>
              <a:t>all of </a:t>
            </a:r>
            <a:r>
              <a:rPr sz="900" spc="-5" dirty="0">
                <a:latin typeface="Calibri"/>
                <a:cs typeface="Calibri"/>
              </a:rPr>
              <a:t>its</a:t>
            </a:r>
            <a:r>
              <a:rPr sz="900" spc="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26666" y="5053329"/>
            <a:ext cx="1067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 get(Object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21500" y="5053329"/>
            <a:ext cx="3652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the object that contains the value associated with the</a:t>
            </a:r>
            <a:r>
              <a:rPr sz="900" spc="10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26666" y="5427345"/>
            <a:ext cx="12769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Object remove(Object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1500" y="5427345"/>
            <a:ext cx="44761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It </a:t>
            </a:r>
            <a:r>
              <a:rPr sz="900" spc="-5" dirty="0">
                <a:latin typeface="Calibri"/>
                <a:cs typeface="Calibri"/>
              </a:rPr>
              <a:t>is used </a:t>
            </a:r>
            <a:r>
              <a:rPr sz="900" dirty="0">
                <a:latin typeface="Calibri"/>
                <a:cs typeface="Calibri"/>
              </a:rPr>
              <a:t>to </a:t>
            </a:r>
            <a:r>
              <a:rPr sz="900" spc="-5" dirty="0">
                <a:latin typeface="Calibri"/>
                <a:cs typeface="Calibri"/>
              </a:rPr>
              <a:t>remove the key and its value. This method return the value associated with the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key.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26666" y="5801359"/>
            <a:ext cx="4184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int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size()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1500" y="5801359"/>
            <a:ext cx="2799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This method return the number </a:t>
            </a:r>
            <a:r>
              <a:rPr sz="900" dirty="0">
                <a:latin typeface="Calibri"/>
                <a:cs typeface="Calibri"/>
              </a:rPr>
              <a:t>of </a:t>
            </a:r>
            <a:r>
              <a:rPr sz="900" spc="-5" dirty="0">
                <a:latin typeface="Calibri"/>
                <a:cs typeface="Calibri"/>
              </a:rPr>
              <a:t>entries in the hash</a:t>
            </a:r>
            <a:r>
              <a:rPr sz="900" spc="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table.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5538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Java </a:t>
            </a:r>
            <a:r>
              <a:rPr b="1" dirty="0">
                <a:latin typeface="Arial"/>
                <a:cs typeface="Arial"/>
              </a:rPr>
              <a:t>Hashtable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664718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import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java.util.*;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HashtableDemo{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900">
              <a:latin typeface="Calibri"/>
              <a:cs typeface="Calibri"/>
            </a:endParaRPr>
          </a:p>
          <a:p>
            <a:pPr marL="386080" indent="-37338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85445" algn="l"/>
                <a:tab pos="38608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Hashtable&lt;Integer,String&gt;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hm=new</a:t>
            </a:r>
            <a:r>
              <a:rPr sz="1900" spc="1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Hashtable&lt;Integer,String&gt;();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440690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hm.put(100,"Amit");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440690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hm.put(102,"Ravi");</a:t>
            </a:r>
            <a:endParaRPr sz="1900">
              <a:latin typeface="Calibri"/>
              <a:cs typeface="Calibri"/>
            </a:endParaRPr>
          </a:p>
          <a:p>
            <a:pPr marL="440690" indent="-428625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440690" algn="l"/>
                <a:tab pos="441325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hm.put(101,"Vijay");</a:t>
            </a:r>
            <a:endParaRPr sz="1900">
              <a:latin typeface="Calibri"/>
              <a:cs typeface="Calibri"/>
            </a:endParaRPr>
          </a:p>
          <a:p>
            <a:pPr marL="440690" indent="-428625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440690" algn="l"/>
                <a:tab pos="441325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hm.put(103,"Rahul");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60768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for(Map.Entry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m:hm.entrySet()){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System.out.println(m.getKey()+"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"+m.getValue());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446405" algn="l"/>
                <a:tab pos="69850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	}</a:t>
            </a:r>
            <a:r>
              <a:rPr sz="2000" spc="4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705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double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515048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double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Sufficient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15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decimal digits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8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spc="-10" dirty="0"/>
              <a:t>Difference </a:t>
            </a:r>
            <a:r>
              <a:rPr dirty="0"/>
              <a:t>between HashMap</a:t>
            </a:r>
            <a:r>
              <a:rPr spc="-25" dirty="0"/>
              <a:t> </a:t>
            </a:r>
            <a:r>
              <a:rPr dirty="0"/>
              <a:t>and  Hashtable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280" marR="165735" indent="-320040">
              <a:lnSpc>
                <a:spcPct val="111000"/>
              </a:lnSpc>
              <a:spcBef>
                <a:spcPts val="100"/>
              </a:spcBef>
              <a:buClr>
                <a:srgbClr val="464A56"/>
              </a:buClr>
              <a:buFont typeface="Corbel"/>
              <a:buChar char="–"/>
              <a:tabLst>
                <a:tab pos="2804795" algn="l"/>
                <a:tab pos="2805430" algn="l"/>
              </a:tabLst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HashMap is </a:t>
            </a:r>
            <a:r>
              <a:rPr spc="-10" dirty="0"/>
              <a:t>non-synchronized. </a:t>
            </a:r>
            <a:r>
              <a:rPr spc="-5" dirty="0"/>
              <a:t>This </a:t>
            </a:r>
            <a:r>
              <a:rPr dirty="0"/>
              <a:t>means if </a:t>
            </a:r>
            <a:r>
              <a:rPr spc="-15" dirty="0"/>
              <a:t>it’s </a:t>
            </a:r>
            <a:r>
              <a:rPr spc="-5" dirty="0"/>
              <a:t>used </a:t>
            </a:r>
            <a:r>
              <a:rPr dirty="0"/>
              <a:t>in </a:t>
            </a:r>
            <a:r>
              <a:rPr spc="-5" dirty="0"/>
              <a:t>multithread  </a:t>
            </a:r>
            <a:r>
              <a:rPr spc="-10" dirty="0"/>
              <a:t>environment </a:t>
            </a:r>
            <a:r>
              <a:rPr dirty="0"/>
              <a:t>then </a:t>
            </a:r>
            <a:r>
              <a:rPr spc="-10" dirty="0"/>
              <a:t>more </a:t>
            </a:r>
            <a:r>
              <a:rPr dirty="0"/>
              <a:t>than </a:t>
            </a:r>
            <a:r>
              <a:rPr spc="-5" dirty="0"/>
              <a:t>one thread </a:t>
            </a:r>
            <a:r>
              <a:rPr dirty="0"/>
              <a:t>can access and </a:t>
            </a:r>
            <a:r>
              <a:rPr spc="-10" dirty="0"/>
              <a:t>process </a:t>
            </a:r>
            <a:r>
              <a:rPr dirty="0"/>
              <a:t>the </a:t>
            </a:r>
            <a:r>
              <a:rPr spc="-5" dirty="0"/>
              <a:t>HashMap  </a:t>
            </a:r>
            <a:r>
              <a:rPr spc="-15" dirty="0"/>
              <a:t>simultaneously.</a:t>
            </a:r>
          </a:p>
          <a:p>
            <a:pPr marL="2415540"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/>
          </a:p>
          <a:p>
            <a:pPr marL="2415540"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650"/>
          </a:p>
          <a:p>
            <a:pPr marL="2748280" marR="5080" indent="-320040">
              <a:lnSpc>
                <a:spcPct val="111000"/>
              </a:lnSpc>
              <a:spcBef>
                <a:spcPts val="5"/>
              </a:spcBef>
              <a:buFont typeface="Corbel"/>
              <a:buChar char="–"/>
              <a:tabLst>
                <a:tab pos="2748280" algn="l"/>
                <a:tab pos="2748915" algn="l"/>
              </a:tabLst>
            </a:pPr>
            <a:r>
              <a:rPr spc="-10" dirty="0"/>
              <a:t>Hashtable </a:t>
            </a:r>
            <a:r>
              <a:rPr dirty="0"/>
              <a:t>is </a:t>
            </a:r>
            <a:r>
              <a:rPr spc="-10" dirty="0"/>
              <a:t>synchronized. </a:t>
            </a:r>
            <a:r>
              <a:rPr dirty="0"/>
              <a:t>It </a:t>
            </a:r>
            <a:r>
              <a:rPr spc="-5" dirty="0"/>
              <a:t>ensures that no </a:t>
            </a:r>
            <a:r>
              <a:rPr spc="-10" dirty="0"/>
              <a:t>more </a:t>
            </a:r>
            <a:r>
              <a:rPr dirty="0"/>
              <a:t>than </a:t>
            </a:r>
            <a:r>
              <a:rPr spc="-5" dirty="0"/>
              <a:t>one thread can </a:t>
            </a:r>
            <a:r>
              <a:rPr dirty="0"/>
              <a:t>access  the </a:t>
            </a:r>
            <a:r>
              <a:rPr spc="-10" dirty="0"/>
              <a:t>Hashtable </a:t>
            </a:r>
            <a:r>
              <a:rPr spc="-15" dirty="0"/>
              <a:t>at </a:t>
            </a:r>
            <a:r>
              <a:rPr dirty="0"/>
              <a:t>a </a:t>
            </a:r>
            <a:r>
              <a:rPr spc="-5" dirty="0"/>
              <a:t>given moment of time. The thread </a:t>
            </a:r>
            <a:r>
              <a:rPr dirty="0"/>
              <a:t>which </a:t>
            </a:r>
            <a:r>
              <a:rPr spc="-15" dirty="0"/>
              <a:t>works </a:t>
            </a:r>
            <a:r>
              <a:rPr spc="-5" dirty="0"/>
              <a:t>on </a:t>
            </a:r>
            <a:r>
              <a:rPr spc="-10" dirty="0"/>
              <a:t>Hashtable  </a:t>
            </a:r>
            <a:r>
              <a:rPr spc="-5" dirty="0"/>
              <a:t>acquires </a:t>
            </a:r>
            <a:r>
              <a:rPr dirty="0"/>
              <a:t>a lock </a:t>
            </a:r>
            <a:r>
              <a:rPr spc="-5" dirty="0"/>
              <a:t>on it </a:t>
            </a:r>
            <a:r>
              <a:rPr spc="-10" dirty="0"/>
              <a:t>to </a:t>
            </a:r>
            <a:r>
              <a:rPr spc="-15" dirty="0"/>
              <a:t>make </a:t>
            </a:r>
            <a:r>
              <a:rPr dirty="0"/>
              <a:t>the </a:t>
            </a:r>
            <a:r>
              <a:rPr spc="-5" dirty="0"/>
              <a:t>other threads wait till </a:t>
            </a:r>
            <a:r>
              <a:rPr dirty="0"/>
              <a:t>its </a:t>
            </a:r>
            <a:r>
              <a:rPr spc="-10" dirty="0"/>
              <a:t>work </a:t>
            </a:r>
            <a:r>
              <a:rPr spc="-5" dirty="0"/>
              <a:t>gets</a:t>
            </a:r>
            <a:r>
              <a:rPr spc="110" dirty="0"/>
              <a:t> </a:t>
            </a:r>
            <a:r>
              <a:rPr spc="-10" dirty="0"/>
              <a:t>completed.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6564630" cy="93091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HashMap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allows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Hashtable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doesn’t allow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keys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null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65580" y="2471166"/>
            <a:ext cx="5689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Map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7055" y="2471166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tab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5580" y="2852674"/>
            <a:ext cx="47339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1) HashMap is </a:t>
            </a:r>
            <a:r>
              <a:rPr sz="1100" b="1" spc="-5" dirty="0">
                <a:latin typeface="Calibri"/>
                <a:cs typeface="Calibri"/>
              </a:rPr>
              <a:t>non synchronized</a:t>
            </a:r>
            <a:r>
              <a:rPr sz="1100" spc="-5" dirty="0">
                <a:latin typeface="Calibri"/>
                <a:cs typeface="Calibri"/>
              </a:rPr>
              <a:t>. </a:t>
            </a:r>
            <a:r>
              <a:rPr sz="1100" dirty="0">
                <a:latin typeface="Calibri"/>
                <a:cs typeface="Calibri"/>
              </a:rPr>
              <a:t>It is not-thread </a:t>
            </a:r>
            <a:r>
              <a:rPr sz="1100" spc="-5" dirty="0">
                <a:latin typeface="Calibri"/>
                <a:cs typeface="Calibri"/>
              </a:rPr>
              <a:t>safe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can't be shared </a:t>
            </a:r>
            <a:r>
              <a:rPr sz="1100" dirty="0">
                <a:latin typeface="Calibri"/>
                <a:cs typeface="Calibri"/>
              </a:rPr>
              <a:t>between  many threads without proper </a:t>
            </a:r>
            <a:r>
              <a:rPr sz="1100" spc="-5" dirty="0">
                <a:latin typeface="Calibri"/>
                <a:cs typeface="Calibri"/>
              </a:rPr>
              <a:t>synchronization</a:t>
            </a:r>
            <a:r>
              <a:rPr sz="1100" spc="-1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7055" y="2936494"/>
            <a:ext cx="46545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Hashtable is </a:t>
            </a:r>
            <a:r>
              <a:rPr sz="1100" b="1" spc="-5" dirty="0">
                <a:latin typeface="Calibri"/>
                <a:cs typeface="Calibri"/>
              </a:rPr>
              <a:t>synchronized</a:t>
            </a:r>
            <a:r>
              <a:rPr sz="1100" spc="-5" dirty="0">
                <a:latin typeface="Calibri"/>
                <a:cs typeface="Calibri"/>
              </a:rPr>
              <a:t>. </a:t>
            </a:r>
            <a:r>
              <a:rPr sz="1100" dirty="0">
                <a:latin typeface="Calibri"/>
                <a:cs typeface="Calibri"/>
              </a:rPr>
              <a:t>It is </a:t>
            </a:r>
            <a:r>
              <a:rPr sz="1100" spc="-5" dirty="0">
                <a:latin typeface="Calibri"/>
                <a:cs typeface="Calibri"/>
              </a:rPr>
              <a:t>thread-safe </a:t>
            </a:r>
            <a:r>
              <a:rPr sz="1100" dirty="0">
                <a:latin typeface="Calibri"/>
                <a:cs typeface="Calibri"/>
              </a:rPr>
              <a:t>and can </a:t>
            </a:r>
            <a:r>
              <a:rPr sz="1100" spc="-5" dirty="0">
                <a:latin typeface="Calibri"/>
                <a:cs typeface="Calibri"/>
              </a:rPr>
              <a:t>be shared </a:t>
            </a:r>
            <a:r>
              <a:rPr sz="1100" dirty="0">
                <a:latin typeface="Calibri"/>
                <a:cs typeface="Calibri"/>
              </a:rPr>
              <a:t>with many</a:t>
            </a:r>
            <a:r>
              <a:rPr sz="1100" spc="-8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threads.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5580" y="3481577"/>
            <a:ext cx="33121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2) HashMap </a:t>
            </a:r>
            <a:r>
              <a:rPr sz="1100" b="1" spc="-5" dirty="0">
                <a:latin typeface="Calibri"/>
                <a:cs typeface="Calibri"/>
              </a:rPr>
              <a:t>allows one null </a:t>
            </a:r>
            <a:r>
              <a:rPr sz="1100" b="1" dirty="0">
                <a:latin typeface="Calibri"/>
                <a:cs typeface="Calibri"/>
              </a:rPr>
              <a:t>key </a:t>
            </a:r>
            <a:r>
              <a:rPr sz="1100" b="1" spc="-5" dirty="0">
                <a:latin typeface="Calibri"/>
                <a:cs typeface="Calibri"/>
              </a:rPr>
              <a:t>and multiple null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values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7055" y="3481577"/>
            <a:ext cx="26720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Hashtable </a:t>
            </a:r>
            <a:r>
              <a:rPr sz="1100" b="1" spc="-5" dirty="0">
                <a:latin typeface="Calibri"/>
                <a:cs typeface="Calibri"/>
              </a:rPr>
              <a:t>doesn't allow any null </a:t>
            </a:r>
            <a:r>
              <a:rPr sz="1100" b="1" dirty="0">
                <a:latin typeface="Calibri"/>
                <a:cs typeface="Calibri"/>
              </a:rPr>
              <a:t>key </a:t>
            </a:r>
            <a:r>
              <a:rPr sz="1100" b="1" spc="-5" dirty="0">
                <a:latin typeface="Calibri"/>
                <a:cs typeface="Calibri"/>
              </a:rPr>
              <a:t>or</a:t>
            </a:r>
            <a:r>
              <a:rPr sz="1100" b="1" spc="-7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value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5580" y="3863085"/>
            <a:ext cx="28105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3) HashMap is a </a:t>
            </a:r>
            <a:r>
              <a:rPr sz="1100" b="1" spc="-5" dirty="0">
                <a:latin typeface="Calibri"/>
                <a:cs typeface="Calibri"/>
              </a:rPr>
              <a:t>new </a:t>
            </a:r>
            <a:r>
              <a:rPr sz="1100" b="1" dirty="0">
                <a:latin typeface="Calibri"/>
                <a:cs typeface="Calibri"/>
              </a:rPr>
              <a:t>class </a:t>
            </a:r>
            <a:r>
              <a:rPr sz="1100" b="1" spc="-5" dirty="0">
                <a:latin typeface="Calibri"/>
                <a:cs typeface="Calibri"/>
              </a:rPr>
              <a:t>introduced </a:t>
            </a:r>
            <a:r>
              <a:rPr sz="1100" b="1" dirty="0">
                <a:latin typeface="Calibri"/>
                <a:cs typeface="Calibri"/>
              </a:rPr>
              <a:t>in </a:t>
            </a:r>
            <a:r>
              <a:rPr sz="1100" b="1" spc="-5" dirty="0">
                <a:latin typeface="Calibri"/>
                <a:cs typeface="Calibri"/>
              </a:rPr>
              <a:t>JDK</a:t>
            </a:r>
            <a:r>
              <a:rPr sz="1100" b="1" spc="-10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1.2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055" y="3863085"/>
            <a:ext cx="15500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Hashtable is a </a:t>
            </a:r>
            <a:r>
              <a:rPr sz="1100" b="1" dirty="0">
                <a:latin typeface="Calibri"/>
                <a:cs typeface="Calibri"/>
              </a:rPr>
              <a:t>legacy</a:t>
            </a:r>
            <a:r>
              <a:rPr sz="1100" b="1" spc="-1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class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5580" y="4164533"/>
            <a:ext cx="11144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4) HashMap is</a:t>
            </a:r>
            <a:r>
              <a:rPr sz="1100" spc="-10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fast</a:t>
            </a:r>
            <a:r>
              <a:rPr sz="1100" spc="-5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17055" y="4164533"/>
            <a:ext cx="1050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alibri"/>
                <a:cs typeface="Calibri"/>
              </a:rPr>
              <a:t>Hashtable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slow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5580" y="4546472"/>
            <a:ext cx="37661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5)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HashMap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synchronized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  Map m =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Collections.synchronizedMap(hashMap);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17055" y="4630292"/>
            <a:ext cx="3749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Hashtable is internally synchronized and </a:t>
            </a:r>
            <a:r>
              <a:rPr sz="1100" spc="-5" dirty="0">
                <a:latin typeface="Calibri"/>
                <a:cs typeface="Calibri"/>
              </a:rPr>
              <a:t>can't be</a:t>
            </a:r>
            <a:r>
              <a:rPr sz="1100" spc="-1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unsynchronized.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5580" y="5175630"/>
            <a:ext cx="21037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6) HashMap is </a:t>
            </a:r>
            <a:r>
              <a:rPr sz="1100" b="1" spc="-5" dirty="0">
                <a:latin typeface="Calibri"/>
                <a:cs typeface="Calibri"/>
              </a:rPr>
              <a:t>traversed by</a:t>
            </a:r>
            <a:r>
              <a:rPr sz="1100" b="1" spc="-10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Iterator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7055" y="5175630"/>
            <a:ext cx="29584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Hashtable is </a:t>
            </a:r>
            <a:r>
              <a:rPr sz="1100" b="1" spc="-5" dirty="0">
                <a:latin typeface="Calibri"/>
                <a:cs typeface="Calibri"/>
              </a:rPr>
              <a:t>traversed by Enumerator and</a:t>
            </a:r>
            <a:r>
              <a:rPr sz="1100" b="1" spc="-10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Iterator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5580" y="5423408"/>
            <a:ext cx="2294255" cy="469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525"/>
              </a:spcBef>
              <a:buAutoNum type="arabicParenR" startAt="7"/>
              <a:tabLst>
                <a:tab pos="159385" algn="l"/>
              </a:tabLst>
            </a:pPr>
            <a:r>
              <a:rPr sz="1100" dirty="0">
                <a:latin typeface="Calibri"/>
                <a:cs typeface="Calibri"/>
              </a:rPr>
              <a:t>Iterator in </a:t>
            </a:r>
            <a:r>
              <a:rPr sz="1100" spc="-5" dirty="0">
                <a:latin typeface="Calibri"/>
                <a:cs typeface="Calibri"/>
              </a:rPr>
              <a:t>HashMap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7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fail-fast</a:t>
            </a:r>
            <a:r>
              <a:rPr sz="1100" spc="-5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spcBef>
                <a:spcPts val="430"/>
              </a:spcBef>
              <a:buAutoNum type="arabicParenR" startAt="7"/>
              <a:tabLst>
                <a:tab pos="159385" algn="l"/>
              </a:tabLst>
            </a:pPr>
            <a:r>
              <a:rPr sz="1100" dirty="0">
                <a:latin typeface="Calibri"/>
                <a:cs typeface="Calibri"/>
              </a:rPr>
              <a:t>HashMap inherits </a:t>
            </a:r>
            <a:r>
              <a:rPr sz="1100" b="1" dirty="0">
                <a:latin typeface="Calibri"/>
                <a:cs typeface="Calibri"/>
              </a:rPr>
              <a:t>AbstractMap</a:t>
            </a:r>
            <a:r>
              <a:rPr sz="1100" b="1" spc="-1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7055" y="5423408"/>
            <a:ext cx="2299970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Enumerator in Hashtable is </a:t>
            </a:r>
            <a:r>
              <a:rPr sz="1100" b="1" spc="-5" dirty="0">
                <a:latin typeface="Calibri"/>
                <a:cs typeface="Calibri"/>
              </a:rPr>
              <a:t>not</a:t>
            </a:r>
            <a:r>
              <a:rPr sz="1100" b="1" spc="-135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fail-fast</a:t>
            </a:r>
            <a:r>
              <a:rPr sz="1100" spc="-5" dirty="0">
                <a:latin typeface="Calibri"/>
                <a:cs typeface="Calibri"/>
              </a:rPr>
              <a:t>.  </a:t>
            </a:r>
            <a:r>
              <a:rPr sz="1100" dirty="0">
                <a:latin typeface="Calibri"/>
                <a:cs typeface="Calibri"/>
              </a:rPr>
              <a:t>Hashtable inherits </a:t>
            </a:r>
            <a:r>
              <a:rPr sz="1100" b="1" spc="-5" dirty="0">
                <a:latin typeface="Calibri"/>
                <a:cs typeface="Calibri"/>
              </a:rPr>
              <a:t>Dictionary</a:t>
            </a:r>
            <a:r>
              <a:rPr sz="1100" b="1" spc="-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class.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414520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92710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double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 =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42937737.93;</a:t>
            </a:r>
            <a:endParaRPr sz="2000">
              <a:latin typeface="Calibri"/>
              <a:cs typeface="Calibri"/>
            </a:endParaRPr>
          </a:p>
          <a:p>
            <a:pPr marL="927100" indent="-91503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927100" algn="l"/>
                <a:tab pos="92773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083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float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523494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float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: Sufficient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6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7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decimal digits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size: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4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7475" y="3682974"/>
            <a:ext cx="26257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 =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19.98f;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System.out.println(num);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414520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2169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boo</a:t>
            </a:r>
            <a:r>
              <a:rPr b="1" spc="-15" dirty="0">
                <a:latin typeface="Arial"/>
                <a:cs typeface="Arial"/>
              </a:rPr>
              <a:t>l</a:t>
            </a:r>
            <a:r>
              <a:rPr b="1" dirty="0">
                <a:latin typeface="Arial"/>
                <a:cs typeface="Arial"/>
              </a:rPr>
              <a:t>ean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7475" y="4135602"/>
            <a:ext cx="228917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boolean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 =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false;  System.out.println(b);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324836"/>
            <a:ext cx="441452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boolean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holds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either true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false.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2000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922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75" dirty="0"/>
              <a:t> </a:t>
            </a:r>
            <a:r>
              <a:rPr dirty="0"/>
              <a:t>is: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5434" y="3626484"/>
            <a:ext cx="259079" cy="3108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5434" y="5280355"/>
            <a:ext cx="259079" cy="3108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12694" y="2871343"/>
            <a:ext cx="8429625" cy="30232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1447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Oriented: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everything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Object.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easily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extended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based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Object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model.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01000"/>
              </a:lnSpc>
              <a:spcBef>
                <a:spcPts val="900"/>
              </a:spcBef>
              <a:buClr>
                <a:srgbClr val="464A56"/>
              </a:buClr>
              <a:buFont typeface="Corbel"/>
              <a:buChar char="–"/>
              <a:tabLst>
                <a:tab pos="518795" algn="l"/>
                <a:tab pos="519430" algn="l"/>
              </a:tabLst>
            </a:pPr>
            <a:r>
              <a:rPr dirty="0"/>
              <a:t>	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Platform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Independent: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Unlike many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programming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languages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including  C and C++, when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compiled, 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not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into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platform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specific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machine,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rather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into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platform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independent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 code. This byte code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distributed over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web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interpreted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Virtual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Machine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(JVM) on  whichever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platform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on.</a:t>
            </a:r>
            <a:endParaRPr sz="2000">
              <a:latin typeface="Calibri"/>
              <a:cs typeface="Calibri"/>
            </a:endParaRPr>
          </a:p>
          <a:p>
            <a:pPr marL="332740" marR="540385" indent="-320040">
              <a:lnSpc>
                <a:spcPct val="101000"/>
              </a:lnSpc>
              <a:spcBef>
                <a:spcPts val="905"/>
              </a:spcBef>
              <a:buClr>
                <a:srgbClr val="464A56"/>
              </a:buClr>
              <a:buFont typeface="Corbel"/>
              <a:buChar char="–"/>
              <a:tabLst>
                <a:tab pos="518795" algn="l"/>
                <a:tab pos="519430" algn="l"/>
              </a:tabLst>
            </a:pPr>
            <a:r>
              <a:rPr dirty="0"/>
              <a:t>	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Simple: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designed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easy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learn.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understand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basic  concept of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OOP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would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easy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master.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111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7475" y="4254779"/>
            <a:ext cx="227139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char ch = 'a';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System.out.println(ch);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450718"/>
            <a:ext cx="4202430" cy="3454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1649095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b="1" spc="-5" dirty="0">
                <a:solidFill>
                  <a:srgbClr val="464A56"/>
                </a:solidFill>
                <a:latin typeface="Calibri"/>
                <a:cs typeface="Calibri"/>
              </a:rPr>
              <a:t>char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holds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characters. 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size: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2</a:t>
            </a:r>
            <a:r>
              <a:rPr sz="19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JavaExample</a:t>
            </a:r>
            <a:r>
              <a:rPr sz="19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549275" indent="-53721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549275" algn="l"/>
                <a:tab pos="54991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main(String[] args)</a:t>
            </a:r>
            <a:r>
              <a:rPr sz="1900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9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54927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578307"/>
            <a:ext cx="5183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464A56"/>
                </a:solidFill>
                <a:latin typeface="Arial"/>
                <a:cs typeface="Arial"/>
              </a:rPr>
              <a:t>Numeric</a:t>
            </a:r>
            <a:r>
              <a:rPr sz="4400" b="1" spc="-65" dirty="0">
                <a:solidFill>
                  <a:srgbClr val="464A56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464A56"/>
                </a:solidFill>
                <a:latin typeface="Arial"/>
                <a:cs typeface="Arial"/>
              </a:rPr>
              <a:t>promotion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72055"/>
            <a:ext cx="42837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byte-&gt;short-&gt;int-&gt;long-&gt;float-&gt;double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OOPs (Object Oriented  Programming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System)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247366"/>
            <a:ext cx="10257790" cy="205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835">
              <a:lnSpc>
                <a:spcPct val="111000"/>
              </a:lnSpc>
              <a:spcBef>
                <a:spcPts val="10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Object-oriented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programming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System(OOPs)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programming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paradigm  based 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concept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“objects”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methods. The primary purpose of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object-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oriented programming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increase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flexibility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maintainability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programs.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oriented  programming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brings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together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its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behaviour(methods)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single location(object)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easier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understand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how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program works. 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will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cover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each 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every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feature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OOPs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detail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so 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won’t face 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difficultly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understanding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OOPs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Concepts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283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latin typeface="Arial"/>
                <a:cs typeface="Arial"/>
              </a:rPr>
              <a:t>OOPs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5394" y="2343124"/>
            <a:ext cx="377761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19405" indent="-319405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What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an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endParaRPr sz="1700">
              <a:latin typeface="Calibri"/>
              <a:cs typeface="Calibri"/>
            </a:endParaRPr>
          </a:p>
          <a:p>
            <a:pPr marL="319405" indent="-31940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What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is a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1700">
              <a:latin typeface="Calibri"/>
              <a:cs typeface="Calibri"/>
            </a:endParaRPr>
          </a:p>
          <a:p>
            <a:pPr marL="319405" indent="-31940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Constructor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7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endParaRPr sz="1700">
              <a:latin typeface="Calibri"/>
              <a:cs typeface="Calibri"/>
            </a:endParaRPr>
          </a:p>
          <a:p>
            <a:pPr marL="319405" indent="-31940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Oriented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Programming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Features</a:t>
            </a:r>
            <a:endParaRPr sz="1700">
              <a:latin typeface="Calibri"/>
              <a:cs typeface="Calibri"/>
            </a:endParaRPr>
          </a:p>
          <a:p>
            <a:pPr marL="614045" indent="-614680">
              <a:lnSpc>
                <a:spcPct val="100000"/>
              </a:lnSpc>
              <a:spcBef>
                <a:spcPts val="725"/>
              </a:spcBef>
              <a:buAutoNum type="romanUcPeriod"/>
              <a:tabLst>
                <a:tab pos="614045" algn="l"/>
                <a:tab pos="61468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Abstraction</a:t>
            </a:r>
            <a:endParaRPr sz="1700">
              <a:latin typeface="Calibri"/>
              <a:cs typeface="Calibri"/>
            </a:endParaRPr>
          </a:p>
          <a:p>
            <a:pPr marL="614045" indent="-614680">
              <a:lnSpc>
                <a:spcPct val="100000"/>
              </a:lnSpc>
              <a:spcBef>
                <a:spcPts val="720"/>
              </a:spcBef>
              <a:buAutoNum type="romanUcPeriod"/>
              <a:tabLst>
                <a:tab pos="614045" algn="l"/>
                <a:tab pos="61468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Encapsulation</a:t>
            </a:r>
            <a:endParaRPr sz="1700">
              <a:latin typeface="Calibri"/>
              <a:cs typeface="Calibri"/>
            </a:endParaRPr>
          </a:p>
          <a:p>
            <a:pPr marL="614045" indent="-614680">
              <a:lnSpc>
                <a:spcPct val="100000"/>
              </a:lnSpc>
              <a:spcBef>
                <a:spcPts val="720"/>
              </a:spcBef>
              <a:buAutoNum type="romanUcPeriod"/>
              <a:tabLst>
                <a:tab pos="614045" algn="l"/>
                <a:tab pos="61468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Inheritance</a:t>
            </a:r>
            <a:endParaRPr sz="1700">
              <a:latin typeface="Calibri"/>
              <a:cs typeface="Calibri"/>
            </a:endParaRPr>
          </a:p>
          <a:p>
            <a:pPr marL="614045" indent="-614680">
              <a:lnSpc>
                <a:spcPct val="100000"/>
              </a:lnSpc>
              <a:spcBef>
                <a:spcPts val="705"/>
              </a:spcBef>
              <a:buAutoNum type="romanUcPeriod"/>
              <a:tabLst>
                <a:tab pos="614045" algn="l"/>
                <a:tab pos="61468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Polymorphism</a:t>
            </a:r>
            <a:endParaRPr sz="1700">
              <a:latin typeface="Calibri"/>
              <a:cs typeface="Calibri"/>
            </a:endParaRPr>
          </a:p>
          <a:p>
            <a:pPr marL="319405" indent="-31940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Abstract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and</a:t>
            </a:r>
            <a:r>
              <a:rPr sz="17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1700">
              <a:latin typeface="Calibri"/>
              <a:cs typeface="Calibri"/>
            </a:endParaRPr>
          </a:p>
          <a:p>
            <a:pPr marL="319405" indent="-31940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19405" algn="l"/>
                <a:tab pos="3200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Interfaces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716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What is an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Object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716" y="2345435"/>
            <a:ext cx="8801100" cy="36499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5620" y="2807207"/>
            <a:ext cx="8915400" cy="29138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0" y="722757"/>
            <a:ext cx="378650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is a</a:t>
            </a:r>
            <a:r>
              <a:rPr spc="-80" dirty="0"/>
              <a:t> </a:t>
            </a:r>
            <a:r>
              <a:rPr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2875" y="2166899"/>
            <a:ext cx="8495665" cy="222186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 class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 template or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blueprint that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used to </a:t>
            </a:r>
            <a:r>
              <a:rPr sz="1600" spc="-15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16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objects.</a:t>
            </a:r>
            <a:endParaRPr sz="16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600" spc="-15" dirty="0">
                <a:solidFill>
                  <a:srgbClr val="464A56"/>
                </a:solidFill>
                <a:latin typeface="Calibri"/>
                <a:cs typeface="Calibri"/>
              </a:rPr>
              <a:t>representation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objects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and the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sets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operations that can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be applied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to such</a:t>
            </a:r>
            <a:r>
              <a:rPr sz="1600" spc="1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objects.</a:t>
            </a:r>
            <a:endParaRPr sz="16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consists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1600" spc="-15" dirty="0">
                <a:solidFill>
                  <a:srgbClr val="464A56"/>
                </a:solidFill>
                <a:latin typeface="Calibri"/>
                <a:cs typeface="Calibri"/>
              </a:rPr>
              <a:t>members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6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methods.</a:t>
            </a:r>
            <a:endParaRPr sz="16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Primary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purpose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of a class is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to held data/information.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This is achieved with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attributes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which is</a:t>
            </a:r>
            <a:r>
              <a:rPr sz="1600" spc="1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also</a:t>
            </a:r>
            <a:endParaRPr sz="1600">
              <a:latin typeface="Calibri"/>
              <a:cs typeface="Calibri"/>
            </a:endParaRPr>
          </a:p>
          <a:p>
            <a:pPr marL="332105">
              <a:lnSpc>
                <a:spcPct val="100000"/>
              </a:lnSpc>
              <a:spcBef>
                <a:spcPts val="215"/>
              </a:spcBef>
            </a:pP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known </a:t>
            </a: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16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members.</a:t>
            </a:r>
            <a:endParaRPr sz="16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spc="-5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135" y="4507991"/>
            <a:ext cx="2124456" cy="16946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5394" y="2324836"/>
            <a:ext cx="3077845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  <a:tabLst>
                <a:tab pos="319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contain: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fields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Constructors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blocks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instances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254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 of</a:t>
            </a:r>
            <a:r>
              <a:rPr spc="-70" dirty="0"/>
              <a:t> </a:t>
            </a:r>
            <a:r>
              <a:rPr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714370"/>
            <a:ext cx="93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981070"/>
            <a:ext cx="93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2349220"/>
            <a:ext cx="224663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720" marR="5080" indent="-414655">
              <a:lnSpc>
                <a:spcPct val="1591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MyFirstJavaExample{  int</a:t>
            </a:r>
            <a:r>
              <a:rPr sz="11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a;</a:t>
            </a:r>
            <a:endParaRPr sz="1100">
              <a:latin typeface="Calibri"/>
              <a:cs typeface="Calibri"/>
            </a:endParaRPr>
          </a:p>
          <a:p>
            <a:pPr marL="426720">
              <a:lnSpc>
                <a:spcPct val="100000"/>
              </a:lnSpc>
              <a:spcBef>
                <a:spcPts val="780"/>
              </a:spcBef>
            </a:pP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100" spc="-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b;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2694" y="3149320"/>
            <a:ext cx="1470025" cy="82613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100">
              <a:latin typeface="Corbel"/>
              <a:cs typeface="Corbel"/>
            </a:endParaRPr>
          </a:p>
          <a:p>
            <a:pPr marL="426720" indent="-414655">
              <a:lnSpc>
                <a:spcPct val="100000"/>
              </a:lnSpc>
              <a:spcBef>
                <a:spcPts val="780"/>
              </a:spcBef>
              <a:buFont typeface="Corbel"/>
              <a:buChar char="–"/>
              <a:tabLst>
                <a:tab pos="426720" algn="l"/>
                <a:tab pos="427355" algn="l"/>
              </a:tabLst>
            </a:pP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public int add()</a:t>
            </a:r>
            <a:r>
              <a:rPr sz="11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  <a:p>
            <a:pPr marL="426720" indent="-414655">
              <a:lnSpc>
                <a:spcPct val="100000"/>
              </a:lnSpc>
              <a:spcBef>
                <a:spcPts val="780"/>
              </a:spcBef>
              <a:buFont typeface="Corbel"/>
              <a:buChar char="–"/>
              <a:tabLst>
                <a:tab pos="426720" algn="l"/>
                <a:tab pos="427355" algn="l"/>
              </a:tabLst>
            </a:pP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//Write code</a:t>
            </a:r>
            <a:r>
              <a:rPr sz="1100" spc="-10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here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2694" y="4048125"/>
            <a:ext cx="93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3615" y="4048125"/>
            <a:ext cx="698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2694" y="4314825"/>
            <a:ext cx="1358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public int sub()</a:t>
            </a:r>
            <a:r>
              <a:rPr sz="11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2694" y="4583048"/>
            <a:ext cx="93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23615" y="4583048"/>
            <a:ext cx="10541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//Write code</a:t>
            </a:r>
            <a:r>
              <a:rPr sz="1100" spc="-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here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12694" y="4751298"/>
            <a:ext cx="484505" cy="109283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426720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64490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64490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spc="-5" dirty="0">
                <a:solidFill>
                  <a:srgbClr val="464A56"/>
                </a:solidFill>
                <a:latin typeface="Calibri"/>
                <a:cs typeface="Calibri"/>
              </a:rPr>
              <a:t>...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32105" algn="l"/>
              </a:tabLst>
            </a:pPr>
            <a:r>
              <a:rPr sz="11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1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678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Syntax to declare 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2164715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48500"/>
              </a:lnSpc>
              <a:spcBef>
                <a:spcPts val="10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&lt;class_name&gt;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160"/>
              </a:spcBef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749423"/>
            <a:ext cx="8568690" cy="29483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606425" indent="-320040">
              <a:lnSpc>
                <a:spcPts val="1520"/>
              </a:lnSpc>
              <a:spcBef>
                <a:spcPts val="28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Architecture-neutral: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compiler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generates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architecture-neutral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file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format,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makes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 compiled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code executable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on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many processors,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presence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runtime</a:t>
            </a:r>
            <a:r>
              <a:rPr sz="14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  <a:p>
            <a:pPr marL="332740" marR="20955" indent="-320040">
              <a:lnSpc>
                <a:spcPts val="152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Portable: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Being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architecture-neutral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and having no implementation dependent aspects of the specification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makes  Java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portable. Compiler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written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in ANSI C with 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clean portability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boundary,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POSIX</a:t>
            </a:r>
            <a:r>
              <a:rPr sz="1400" spc="1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subset.</a:t>
            </a:r>
            <a:endParaRPr sz="1400">
              <a:latin typeface="Calibri"/>
              <a:cs typeface="Calibri"/>
            </a:endParaRPr>
          </a:p>
          <a:p>
            <a:pPr marL="332740" marR="287020" indent="-320040">
              <a:lnSpc>
                <a:spcPts val="1520"/>
              </a:lnSpc>
              <a:spcBef>
                <a:spcPts val="925"/>
              </a:spcBef>
              <a:buClr>
                <a:srgbClr val="464A56"/>
              </a:buClr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dirty="0"/>
              <a:t>	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Robust: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makes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effort to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eliminate error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prone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situations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emphasizing mainly on compile time error  checking and runtime</a:t>
            </a:r>
            <a:r>
              <a:rPr sz="14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checking.</a:t>
            </a:r>
            <a:endParaRPr sz="1400">
              <a:latin typeface="Calibri"/>
              <a:cs typeface="Calibri"/>
            </a:endParaRPr>
          </a:p>
          <a:p>
            <a:pPr marL="332740" marR="209550" indent="-320040">
              <a:lnSpc>
                <a:spcPts val="1520"/>
              </a:lnSpc>
              <a:spcBef>
                <a:spcPts val="919"/>
              </a:spcBef>
              <a:buClr>
                <a:srgbClr val="464A56"/>
              </a:buClr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dirty="0"/>
              <a:t>	</a:t>
            </a:r>
            <a:r>
              <a:rPr sz="1400" b="1" dirty="0">
                <a:solidFill>
                  <a:srgbClr val="464A56"/>
                </a:solidFill>
                <a:latin typeface="Calibri"/>
                <a:cs typeface="Calibri"/>
              </a:rPr>
              <a:t>Multithreaded: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Java's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multithreaded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feature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it is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possible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write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programs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that can perform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many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tasks 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simultaneously.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design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feature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allows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developers to construct interactive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applications that can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run 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smoothly.</a:t>
            </a:r>
            <a:endParaRPr sz="1400">
              <a:latin typeface="Calibri"/>
              <a:cs typeface="Calibri"/>
            </a:endParaRPr>
          </a:p>
          <a:p>
            <a:pPr marL="372110" indent="-360045">
              <a:lnSpc>
                <a:spcPts val="1600"/>
              </a:lnSpc>
              <a:spcBef>
                <a:spcPts val="740"/>
              </a:spcBef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sz="1400" b="1" spc="-10" dirty="0">
                <a:solidFill>
                  <a:srgbClr val="464A56"/>
                </a:solidFill>
                <a:latin typeface="Calibri"/>
                <a:cs typeface="Calibri"/>
              </a:rPr>
              <a:t>Interpreted: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byte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code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translated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on the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fly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native machine instructions and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stored</a:t>
            </a:r>
            <a:r>
              <a:rPr sz="1400" spc="1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anywhere.</a:t>
            </a:r>
            <a:endParaRPr sz="1400">
              <a:latin typeface="Calibri"/>
              <a:cs typeface="Calibri"/>
            </a:endParaRPr>
          </a:p>
          <a:p>
            <a:pPr marL="332740">
              <a:lnSpc>
                <a:spcPts val="1600"/>
              </a:lnSpc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development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process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rapid and analytical since the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linking is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incremental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and light-weight</a:t>
            </a:r>
            <a:r>
              <a:rPr sz="1400" spc="2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process.</a:t>
            </a:r>
            <a:endParaRPr sz="1400">
              <a:latin typeface="Calibri"/>
              <a:cs typeface="Calibri"/>
            </a:endParaRPr>
          </a:p>
          <a:p>
            <a:pPr marL="372110" indent="-36004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72110" algn="l"/>
                <a:tab pos="372745" algn="l"/>
              </a:tabLst>
            </a:pP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High </a:t>
            </a:r>
            <a:r>
              <a:rPr sz="1400" b="1" spc="-10" dirty="0">
                <a:solidFill>
                  <a:srgbClr val="464A56"/>
                </a:solidFill>
                <a:latin typeface="Calibri"/>
                <a:cs typeface="Calibri"/>
              </a:rPr>
              <a:t>Performance: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With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use of Just-In-Time compilers,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enables high</a:t>
            </a:r>
            <a:r>
              <a:rPr sz="14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performance.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935" y="568451"/>
            <a:ext cx="95493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507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Basic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8001"/>
            <a:ext cx="8607425" cy="35788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About </a:t>
            </a:r>
            <a:r>
              <a:rPr sz="13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programs,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it is very important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keep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in mind the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1300" spc="2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points.</a:t>
            </a:r>
            <a:endParaRPr sz="1300">
              <a:latin typeface="Calibri"/>
              <a:cs typeface="Calibri"/>
            </a:endParaRPr>
          </a:p>
          <a:p>
            <a:pPr marL="370840" indent="-3581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Case</a:t>
            </a:r>
            <a:r>
              <a:rPr sz="1300" b="1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Sensitivity</a:t>
            </a:r>
            <a:r>
              <a:rPr sz="1300" b="1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-</a:t>
            </a:r>
            <a:r>
              <a:rPr sz="1300" b="1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r>
              <a:rPr sz="13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3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case</a:t>
            </a:r>
            <a:r>
              <a:rPr sz="13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sensitive,</a:t>
            </a:r>
            <a:r>
              <a:rPr sz="13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which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means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identifier</a:t>
            </a:r>
            <a:r>
              <a:rPr sz="13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Hello</a:t>
            </a:r>
            <a:r>
              <a:rPr sz="1300" b="1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hello</a:t>
            </a:r>
            <a:r>
              <a:rPr sz="1300" b="1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would</a:t>
            </a:r>
            <a:r>
              <a:rPr sz="13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have</a:t>
            </a:r>
            <a:r>
              <a:rPr sz="13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different</a:t>
            </a:r>
            <a:r>
              <a:rPr sz="13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meaning</a:t>
            </a:r>
            <a:r>
              <a:rPr sz="13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3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Java.</a:t>
            </a:r>
            <a:endParaRPr sz="1300">
              <a:latin typeface="Calibri"/>
              <a:cs typeface="Calibri"/>
            </a:endParaRPr>
          </a:p>
          <a:p>
            <a:pPr marL="332740" marR="138430" indent="-320040">
              <a:lnSpc>
                <a:spcPts val="1430"/>
              </a:lnSpc>
              <a:spcBef>
                <a:spcPts val="91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Class Names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-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all class names the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first letter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should be in Upper Case. If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several words are used to form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 name of the  class, each inner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word's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first letter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should be in Upper</a:t>
            </a:r>
            <a:r>
              <a:rPr sz="1300" spc="20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Case.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64A56"/>
              </a:buClr>
              <a:buFont typeface="Corbel"/>
              <a:buChar char="–"/>
            </a:pPr>
            <a:endParaRPr sz="11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300" i="1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MyFirstJavaClass</a:t>
            </a:r>
            <a:endParaRPr sz="1300">
              <a:latin typeface="Calibri"/>
              <a:cs typeface="Calibri"/>
            </a:endParaRPr>
          </a:p>
          <a:p>
            <a:pPr marL="332740" marR="193040" indent="-320040">
              <a:lnSpc>
                <a:spcPts val="1430"/>
              </a:lnSpc>
              <a:spcBef>
                <a:spcPts val="910"/>
              </a:spcBef>
              <a:buClr>
                <a:srgbClr val="464A56"/>
              </a:buClr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dirty="0"/>
              <a:t>	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Method Names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-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All method names should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start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with a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Lower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Case </a:t>
            </a:r>
            <a:r>
              <a:rPr sz="1300" spc="-30" dirty="0">
                <a:solidFill>
                  <a:srgbClr val="464A56"/>
                </a:solidFill>
                <a:latin typeface="Calibri"/>
                <a:cs typeface="Calibri"/>
              </a:rPr>
              <a:t>letter.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several words are used to form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the name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of 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the method, then each inner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word's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first letter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should be in Upper</a:t>
            </a:r>
            <a:r>
              <a:rPr sz="13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Case.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64A56"/>
              </a:buClr>
              <a:buFont typeface="Corbel"/>
              <a:buChar char="–"/>
            </a:pPr>
            <a:endParaRPr sz="11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1300" i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300" i="1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i="1" spc="-10" dirty="0">
                <a:solidFill>
                  <a:srgbClr val="464A56"/>
                </a:solidFill>
                <a:latin typeface="Calibri"/>
                <a:cs typeface="Calibri"/>
              </a:rPr>
              <a:t>myMethodName()</a:t>
            </a:r>
            <a:endParaRPr sz="1300">
              <a:latin typeface="Calibri"/>
              <a:cs typeface="Calibri"/>
            </a:endParaRPr>
          </a:p>
          <a:p>
            <a:pPr marL="332740" marR="5080" indent="-320040">
              <a:lnSpc>
                <a:spcPct val="91100"/>
              </a:lnSpc>
              <a:spcBef>
                <a:spcPts val="905"/>
              </a:spcBef>
              <a:buClr>
                <a:srgbClr val="464A56"/>
              </a:buClr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dirty="0"/>
              <a:t>	</a:t>
            </a:r>
            <a:r>
              <a:rPr sz="1300" b="1" spc="-15" dirty="0">
                <a:solidFill>
                  <a:srgbClr val="464A56"/>
                </a:solidFill>
                <a:latin typeface="Calibri"/>
                <a:cs typeface="Calibri"/>
              </a:rPr>
              <a:t>Program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File Name -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Name of the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program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file should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exactly match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the class name. When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saving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the file,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should </a:t>
            </a:r>
            <a:r>
              <a:rPr sz="1300" spc="-15" dirty="0">
                <a:solidFill>
                  <a:srgbClr val="464A56"/>
                </a:solidFill>
                <a:latin typeface="Calibri"/>
                <a:cs typeface="Calibri"/>
              </a:rPr>
              <a:t>save 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it using the class name (Remember </a:t>
            </a:r>
            <a:r>
              <a:rPr sz="13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is case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sensitive)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and append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'.java' to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the end of the name (if the file name and  the class name do not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match, your program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will not compile). 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: Assume 'MyFirstJavaProgram'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is the class name.  Then the file should be </a:t>
            </a: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saved 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1300" spc="1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'MyFirstJavaProgram.java'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584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latin typeface="Arial"/>
                <a:cs typeface="Arial"/>
              </a:rPr>
              <a:t>Types </a:t>
            </a:r>
            <a:r>
              <a:rPr b="1" spc="-10" dirty="0">
                <a:latin typeface="Arial"/>
                <a:cs typeface="Arial"/>
              </a:rPr>
              <a:t>of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30" dirty="0">
                <a:latin typeface="Arial"/>
                <a:cs typeface="Arial"/>
              </a:rPr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5394" y="2324836"/>
            <a:ext cx="458787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  <a:tabLst>
                <a:tab pos="319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three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variables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java: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local variable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variable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3952" y="3822191"/>
            <a:ext cx="3467100" cy="16291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891764"/>
            <a:ext cx="8254365" cy="296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Local variables: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defined inside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constructors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blocks are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called local variables. The variable will be declared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initialized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within 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will be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destroyed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has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completed.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650">
              <a:latin typeface="Calibri"/>
              <a:cs typeface="Calibri"/>
            </a:endParaRPr>
          </a:p>
          <a:p>
            <a:pPr marL="332740" marR="8890" indent="-320040">
              <a:lnSpc>
                <a:spcPct val="111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Instance variables: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variables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within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outside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method. These variables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initialized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the class 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instantiated.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variables can 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inside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constructor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blocks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particular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808858"/>
            <a:ext cx="8139430" cy="32232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32740" marR="5080" indent="-320040">
              <a:lnSpc>
                <a:spcPts val="2080"/>
              </a:lnSpc>
              <a:spcBef>
                <a:spcPts val="33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b="1" spc="-5" dirty="0">
                <a:solidFill>
                  <a:srgbClr val="464A56"/>
                </a:solidFill>
                <a:latin typeface="Calibri"/>
                <a:cs typeface="Calibri"/>
              </a:rPr>
              <a:t>Class variables: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 variables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declared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within a class,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outside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any 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method, with the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keyword.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 data=50;//instance</a:t>
            </a:r>
            <a:r>
              <a:rPr sz="19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 m=100;//static</a:t>
            </a:r>
            <a:r>
              <a:rPr sz="19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9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method(){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 n=90;//local</a:t>
            </a:r>
            <a:r>
              <a:rPr sz="19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}//end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68935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Language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Keywords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5327" rIns="0" bIns="0" rtlCol="0">
            <a:spAutoFit/>
          </a:bodyPr>
          <a:lstStyle/>
          <a:p>
            <a:pPr marL="2748280" marR="5080" indent="-320040">
              <a:lnSpc>
                <a:spcPct val="111000"/>
              </a:lnSpc>
              <a:spcBef>
                <a:spcPts val="100"/>
              </a:spcBef>
              <a:tabLst>
                <a:tab pos="2748280" algn="l"/>
              </a:tabLst>
            </a:pPr>
            <a:r>
              <a:rPr dirty="0">
                <a:latin typeface="Corbel"/>
                <a:cs typeface="Corbel"/>
              </a:rPr>
              <a:t>–	</a:t>
            </a:r>
            <a:r>
              <a:rPr spc="-10" dirty="0"/>
              <a:t>Here </a:t>
            </a:r>
            <a:r>
              <a:rPr dirty="0"/>
              <a:t>is a </a:t>
            </a:r>
            <a:r>
              <a:rPr spc="-10" dirty="0"/>
              <a:t>list </a:t>
            </a:r>
            <a:r>
              <a:rPr spc="-5" dirty="0"/>
              <a:t>of </a:t>
            </a:r>
            <a:r>
              <a:rPr spc="-15" dirty="0"/>
              <a:t>keywords </a:t>
            </a:r>
            <a:r>
              <a:rPr dirty="0"/>
              <a:t>in the </a:t>
            </a:r>
            <a:r>
              <a:rPr spc="-20" dirty="0"/>
              <a:t>Java </a:t>
            </a:r>
            <a:r>
              <a:rPr spc="-10" dirty="0"/>
              <a:t>programming </a:t>
            </a:r>
            <a:r>
              <a:rPr dirty="0"/>
              <a:t>language. </a:t>
            </a:r>
            <a:r>
              <a:rPr spc="-50" dirty="0"/>
              <a:t>You </a:t>
            </a:r>
            <a:r>
              <a:rPr dirty="0"/>
              <a:t>cannot </a:t>
            </a:r>
            <a:r>
              <a:rPr spc="-5" dirty="0"/>
              <a:t>use </a:t>
            </a:r>
            <a:r>
              <a:rPr spc="-10" dirty="0"/>
              <a:t>any 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10" dirty="0"/>
              <a:t>following </a:t>
            </a:r>
            <a:r>
              <a:rPr dirty="0"/>
              <a:t>as </a:t>
            </a:r>
            <a:r>
              <a:rPr spc="-10" dirty="0"/>
              <a:t>identifiers </a:t>
            </a:r>
            <a:r>
              <a:rPr dirty="0"/>
              <a:t>in </a:t>
            </a:r>
            <a:r>
              <a:rPr spc="-10" dirty="0"/>
              <a:t>your programs. </a:t>
            </a:r>
            <a:r>
              <a:rPr spc="-5" dirty="0"/>
              <a:t>The </a:t>
            </a:r>
            <a:r>
              <a:rPr spc="-15" dirty="0"/>
              <a:t>keywords </a:t>
            </a:r>
            <a:r>
              <a:rPr spc="-10" dirty="0"/>
              <a:t>const </a:t>
            </a:r>
            <a:r>
              <a:rPr dirty="0"/>
              <a:t>and </a:t>
            </a:r>
            <a:r>
              <a:rPr spc="-10" dirty="0"/>
              <a:t>goto  are </a:t>
            </a:r>
            <a:r>
              <a:rPr spc="-5" dirty="0"/>
              <a:t>reserved, </a:t>
            </a:r>
            <a:r>
              <a:rPr spc="-10" dirty="0"/>
              <a:t>even </a:t>
            </a:r>
            <a:r>
              <a:rPr dirty="0"/>
              <a:t>though </a:t>
            </a:r>
            <a:r>
              <a:rPr spc="-5" dirty="0"/>
              <a:t>they </a:t>
            </a:r>
            <a:r>
              <a:rPr spc="-10" dirty="0"/>
              <a:t>are </a:t>
            </a:r>
            <a:r>
              <a:rPr spc="-5" dirty="0"/>
              <a:t>not currently used. </a:t>
            </a:r>
            <a:r>
              <a:rPr dirty="0"/>
              <a:t>true, </a:t>
            </a:r>
            <a:r>
              <a:rPr spc="-10" dirty="0"/>
              <a:t>false, </a:t>
            </a:r>
            <a:r>
              <a:rPr dirty="0"/>
              <a:t>and null  </a:t>
            </a:r>
            <a:r>
              <a:rPr spc="-5" dirty="0"/>
              <a:t>might seem </a:t>
            </a:r>
            <a:r>
              <a:rPr spc="-20" dirty="0"/>
              <a:t>like </a:t>
            </a:r>
            <a:r>
              <a:rPr spc="-15" dirty="0"/>
              <a:t>keywords, </a:t>
            </a:r>
            <a:r>
              <a:rPr dirty="0"/>
              <a:t>but </a:t>
            </a:r>
            <a:r>
              <a:rPr spc="-5" dirty="0"/>
              <a:t>they </a:t>
            </a:r>
            <a:r>
              <a:rPr spc="-10" dirty="0"/>
              <a:t>are </a:t>
            </a:r>
            <a:r>
              <a:rPr dirty="0"/>
              <a:t>actually </a:t>
            </a:r>
            <a:r>
              <a:rPr spc="-10" dirty="0"/>
              <a:t>literals; you </a:t>
            </a:r>
            <a:r>
              <a:rPr dirty="0"/>
              <a:t>cannot </a:t>
            </a:r>
            <a:r>
              <a:rPr spc="-5" dirty="0"/>
              <a:t>use </a:t>
            </a:r>
            <a:r>
              <a:rPr dirty="0"/>
              <a:t>them as  </a:t>
            </a:r>
            <a:r>
              <a:rPr spc="-10" dirty="0"/>
              <a:t>identifiers </a:t>
            </a:r>
            <a:r>
              <a:rPr dirty="0"/>
              <a:t>in </a:t>
            </a:r>
            <a:r>
              <a:rPr spc="-10" dirty="0"/>
              <a:t>your</a:t>
            </a:r>
            <a:r>
              <a:rPr dirty="0"/>
              <a:t> </a:t>
            </a:r>
            <a:r>
              <a:rPr spc="-10" dirty="0"/>
              <a:t>programs.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4642" y="2874390"/>
            <a:ext cx="9779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new  </a:t>
            </a:r>
            <a:r>
              <a:rPr sz="1800" spc="-5" dirty="0">
                <a:latin typeface="Arial"/>
                <a:cs typeface="Arial"/>
              </a:rPr>
              <a:t>package  private  pr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tected  </a:t>
            </a:r>
            <a:r>
              <a:rPr sz="1800" spc="-5" dirty="0">
                <a:latin typeface="Arial"/>
                <a:cs typeface="Arial"/>
              </a:rPr>
              <a:t>public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5854" y="2874390"/>
            <a:ext cx="8883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stract  </a:t>
            </a:r>
            <a:r>
              <a:rPr sz="1800" spc="-5" dirty="0">
                <a:latin typeface="Arial"/>
                <a:cs typeface="Arial"/>
              </a:rPr>
              <a:t>assert</a:t>
            </a:r>
            <a:r>
              <a:rPr sz="1800" spc="-7" baseline="25462" dirty="0">
                <a:latin typeface="Arial"/>
                <a:cs typeface="Arial"/>
              </a:rPr>
              <a:t>*** 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  break  </a:t>
            </a:r>
            <a:r>
              <a:rPr sz="1800" spc="-10" dirty="0">
                <a:latin typeface="Arial"/>
                <a:cs typeface="Arial"/>
              </a:rPr>
              <a:t>byte  </a:t>
            </a:r>
            <a:r>
              <a:rPr sz="1800" spc="-5" dirty="0"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0359" y="2874390"/>
            <a:ext cx="938530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tin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e  default  </a:t>
            </a:r>
            <a:r>
              <a:rPr sz="1800" spc="-10" dirty="0">
                <a:latin typeface="Arial"/>
                <a:cs typeface="Arial"/>
              </a:rPr>
              <a:t>do  </a:t>
            </a:r>
            <a:r>
              <a:rPr sz="1800" spc="-5" dirty="0">
                <a:latin typeface="Arial"/>
                <a:cs typeface="Arial"/>
              </a:rPr>
              <a:t>double  else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620"/>
              </a:lnSpc>
            </a:pPr>
            <a:r>
              <a:rPr sz="2700" spc="-7" baseline="-16975" dirty="0">
                <a:latin typeface="Arial"/>
                <a:cs typeface="Arial"/>
              </a:rPr>
              <a:t>enum</a:t>
            </a:r>
            <a:r>
              <a:rPr sz="1200" spc="-5" dirty="0">
                <a:latin typeface="Arial"/>
                <a:cs typeface="Arial"/>
              </a:rPr>
              <a:t>****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4736" y="2874390"/>
            <a:ext cx="124206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6927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for  </a:t>
            </a:r>
            <a:r>
              <a:rPr sz="1800" spc="-5" dirty="0">
                <a:latin typeface="Arial"/>
                <a:cs typeface="Arial"/>
              </a:rPr>
              <a:t>g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7" baseline="25462" dirty="0">
                <a:latin typeface="Arial"/>
                <a:cs typeface="Arial"/>
              </a:rPr>
              <a:t>*  </a:t>
            </a:r>
            <a:r>
              <a:rPr sz="1800" spc="-5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im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me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ts  </a:t>
            </a:r>
            <a:r>
              <a:rPr sz="1800" spc="-5" dirty="0">
                <a:latin typeface="Arial"/>
                <a:cs typeface="Arial"/>
              </a:rPr>
              <a:t>import  instanceof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4642" y="4245686"/>
            <a:ext cx="622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turn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9019" y="2874390"/>
            <a:ext cx="136588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switch 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nc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ro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iz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d  this</a:t>
            </a:r>
            <a:endParaRPr sz="1800">
              <a:latin typeface="Arial"/>
              <a:cs typeface="Arial"/>
            </a:endParaRPr>
          </a:p>
          <a:p>
            <a:pPr marL="12700" marR="470534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throw  </a:t>
            </a:r>
            <a:r>
              <a:rPr sz="1800" spc="-10" dirty="0">
                <a:latin typeface="Arial"/>
                <a:cs typeface="Arial"/>
              </a:rPr>
              <a:t>throws 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si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02204" y="4554919"/>
          <a:ext cx="7790180" cy="1078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/>
                <a:gridCol w="1851025"/>
                <a:gridCol w="1793240"/>
                <a:gridCol w="1712595"/>
                <a:gridCol w="1221740"/>
              </a:tblGrid>
              <a:tr h="264854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catch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extends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78155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short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198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try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char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7815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interface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ts val="206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static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void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finally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7815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long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ts val="206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strictfp</a:t>
                      </a:r>
                      <a:r>
                        <a:rPr sz="1800" baseline="25462" dirty="0">
                          <a:latin typeface="Arial"/>
                          <a:cs typeface="Arial"/>
                        </a:rPr>
                        <a:t>**</a:t>
                      </a:r>
                      <a:endParaRPr sz="1800" baseline="25462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206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volatile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</a:tr>
              <a:tr h="264854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const</a:t>
                      </a:r>
                      <a:r>
                        <a:rPr sz="1800" spc="-7" baseline="25462" dirty="0">
                          <a:latin typeface="Arial"/>
                          <a:cs typeface="Arial"/>
                        </a:rPr>
                        <a:t>*</a:t>
                      </a:r>
                      <a:endParaRPr sz="1800" baseline="25462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float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78155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native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ts val="198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super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ts val="1985"/>
                        </a:lnSpc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while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DFBF7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785230" y="4116451"/>
            <a:ext cx="85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9477" y="4108526"/>
            <a:ext cx="901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not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276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Constructor in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19975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255904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Constructor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special </a:t>
            </a:r>
            <a:r>
              <a:rPr sz="2000" i="1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of method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initialize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i="1" spc="-20" dirty="0">
                <a:solidFill>
                  <a:srgbClr val="464A56"/>
                </a:solidFill>
                <a:latin typeface="Calibri"/>
                <a:cs typeface="Calibri"/>
              </a:rPr>
              <a:t>invoked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i="1" dirty="0">
                <a:solidFill>
                  <a:srgbClr val="464A56"/>
                </a:solidFill>
                <a:latin typeface="Calibri"/>
                <a:cs typeface="Calibri"/>
              </a:rPr>
              <a:t>the time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of object </a:t>
            </a:r>
            <a:r>
              <a:rPr sz="2000" i="1" dirty="0">
                <a:solidFill>
                  <a:srgbClr val="464A56"/>
                </a:solidFill>
                <a:latin typeface="Calibri"/>
                <a:cs typeface="Calibri"/>
              </a:rPr>
              <a:t>creation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. 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i.e.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provides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data 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why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known as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434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Rules for creating java</a:t>
            </a:r>
            <a:r>
              <a:rPr sz="4000" b="1" spc="3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constructor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5394" y="2324836"/>
            <a:ext cx="603567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  <a:tabLst>
                <a:tab pos="319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here 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basically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two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rules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defined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 name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its class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explicit return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1012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65" dirty="0">
                <a:latin typeface="Arial"/>
                <a:cs typeface="Arial"/>
              </a:rPr>
              <a:t>Types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java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constructors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5394" y="2324836"/>
            <a:ext cx="466153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  <a:tabLst>
                <a:tab pos="319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are two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constructors:</a:t>
            </a:r>
            <a:endParaRPr sz="2000">
              <a:latin typeface="Calibri"/>
              <a:cs typeface="Calibri"/>
            </a:endParaRPr>
          </a:p>
          <a:p>
            <a:pPr marL="513715" indent="-514350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 (no-arg</a:t>
            </a:r>
            <a:r>
              <a:rPr sz="2000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constructor)</a:t>
            </a:r>
            <a:endParaRPr sz="2000">
              <a:latin typeface="Calibri"/>
              <a:cs typeface="Calibri"/>
            </a:endParaRPr>
          </a:p>
          <a:p>
            <a:pPr marL="513715" indent="-514350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513715" algn="l"/>
                <a:tab pos="51435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Parameterized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constructor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723" y="4177284"/>
            <a:ext cx="5740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777464"/>
            <a:ext cx="8246109" cy="19462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Distributed: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designed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distributed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environment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  <a:p>
            <a:pPr marL="332740" marR="381635" indent="-320040">
              <a:lnSpc>
                <a:spcPct val="111000"/>
              </a:lnSpc>
              <a:spcBef>
                <a:spcPts val="900"/>
              </a:spcBef>
              <a:buClr>
                <a:srgbClr val="464A56"/>
              </a:buClr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dirty="0"/>
              <a:t>	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Dynamic: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considered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more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dynamic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C++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designed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adapt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evolving environment.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programs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carry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extensive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amount of run-time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information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verify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resolve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accesses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objects on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run-time.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44623"/>
            <a:ext cx="4575810" cy="346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package</a:t>
            </a:r>
            <a:r>
              <a:rPr sz="1300" b="1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com.corejava.examples;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class constructorExample</a:t>
            </a:r>
            <a:r>
              <a:rPr sz="1300" b="1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constructorExample(){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out.println("inside 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0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arg</a:t>
            </a:r>
            <a:r>
              <a:rPr sz="1300" b="1" i="1" spc="1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constroctor");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constructorExample(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300" b="1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464A56"/>
                </a:solidFill>
                <a:latin typeface="Calibri"/>
                <a:cs typeface="Calibri"/>
              </a:rPr>
              <a:t>i){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out.println("inside 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1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arg constroctor constroctor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 ::"+i);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44623"/>
            <a:ext cx="3841115" cy="2579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840" indent="-358140">
              <a:lnSpc>
                <a:spcPct val="100000"/>
              </a:lnSpc>
              <a:spcBef>
                <a:spcPts val="95"/>
              </a:spcBef>
              <a:buFont typeface="Corbel"/>
              <a:buChar char="–"/>
              <a:tabLst>
                <a:tab pos="370205" algn="l"/>
                <a:tab pos="370840" algn="l"/>
              </a:tabLst>
            </a:pP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Example1(){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this(10);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out.println("in 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0 argument</a:t>
            </a:r>
            <a:r>
              <a:rPr sz="1300" b="1" i="1" spc="114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constructor");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Example1(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300" b="1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a){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out.println("in 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1 argument</a:t>
            </a:r>
            <a:r>
              <a:rPr sz="1300" b="1" i="1" spc="1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constructor"+a);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5685231"/>
            <a:ext cx="3975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Difference between constructor  and method in</a:t>
            </a:r>
            <a:r>
              <a:rPr sz="4000" b="1" spc="-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java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544078"/>
            <a:ext cx="4155440" cy="331914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Constructor</a:t>
            </a:r>
            <a:endParaRPr sz="1800">
              <a:latin typeface="Calibri"/>
              <a:cs typeface="Calibri"/>
            </a:endParaRPr>
          </a:p>
          <a:p>
            <a:pPr marL="12700" marR="16891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Calibri"/>
                <a:cs typeface="Calibri"/>
              </a:rPr>
              <a:t>Constructor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initialize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state </a:t>
            </a:r>
            <a:r>
              <a:rPr sz="1800" spc="-5" dirty="0">
                <a:latin typeface="Calibri"/>
                <a:cs typeface="Calibri"/>
              </a:rPr>
              <a:t>of 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object.</a:t>
            </a:r>
            <a:endParaRPr sz="1800">
              <a:latin typeface="Calibri"/>
              <a:cs typeface="Calibri"/>
            </a:endParaRPr>
          </a:p>
          <a:p>
            <a:pPr marL="12700" marR="494030">
              <a:lnSpc>
                <a:spcPct val="1333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Constructor </a:t>
            </a:r>
            <a:r>
              <a:rPr sz="1800" spc="-5" dirty="0">
                <a:latin typeface="Calibri"/>
                <a:cs typeface="Calibri"/>
              </a:rPr>
              <a:t>must not </a:t>
            </a:r>
            <a:r>
              <a:rPr sz="1800" spc="-10" dirty="0">
                <a:latin typeface="Calibri"/>
                <a:cs typeface="Calibri"/>
              </a:rPr>
              <a:t>have return </a:t>
            </a:r>
            <a:r>
              <a:rPr sz="1800" dirty="0">
                <a:latin typeface="Calibri"/>
                <a:cs typeface="Calibri"/>
              </a:rPr>
              <a:t>type.  </a:t>
            </a:r>
            <a:r>
              <a:rPr sz="1800" spc="-10" dirty="0">
                <a:latin typeface="Calibri"/>
                <a:cs typeface="Calibri"/>
              </a:rPr>
              <a:t>Constructor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20" dirty="0">
                <a:latin typeface="Calibri"/>
                <a:cs typeface="Calibri"/>
              </a:rPr>
              <a:t>invoked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implicitly.</a:t>
            </a:r>
            <a:endParaRPr sz="1800">
              <a:latin typeface="Calibri"/>
              <a:cs typeface="Calibri"/>
            </a:endParaRPr>
          </a:p>
          <a:p>
            <a:pPr marL="12700" marR="77978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java </a:t>
            </a:r>
            <a:r>
              <a:rPr sz="1800" spc="-10" dirty="0">
                <a:latin typeface="Calibri"/>
                <a:cs typeface="Calibri"/>
              </a:rPr>
              <a:t>compiler provides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default  constructor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you </a:t>
            </a:r>
            <a:r>
              <a:rPr sz="1800" spc="-5" dirty="0">
                <a:latin typeface="Calibri"/>
                <a:cs typeface="Calibri"/>
              </a:rPr>
              <a:t>don't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15" dirty="0">
                <a:latin typeface="Calibri"/>
                <a:cs typeface="Calibri"/>
              </a:rPr>
              <a:t>any  </a:t>
            </a:r>
            <a:r>
              <a:rPr sz="1800" spc="-25" dirty="0">
                <a:latin typeface="Calibri"/>
                <a:cs typeface="Calibri"/>
              </a:rPr>
              <a:t>constructor.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Calibri"/>
                <a:cs typeface="Calibri"/>
              </a:rPr>
              <a:t>Constructor </a:t>
            </a:r>
            <a:r>
              <a:rPr sz="1800" spc="-5" dirty="0">
                <a:latin typeface="Calibri"/>
                <a:cs typeface="Calibri"/>
              </a:rPr>
              <a:t>name must be same </a:t>
            </a:r>
            <a:r>
              <a:rPr sz="1800" dirty="0">
                <a:latin typeface="Calibri"/>
                <a:cs typeface="Calibri"/>
              </a:rPr>
              <a:t>as the </a:t>
            </a:r>
            <a:r>
              <a:rPr sz="1800" spc="-5" dirty="0">
                <a:latin typeface="Calibri"/>
                <a:cs typeface="Calibri"/>
              </a:rPr>
              <a:t>class  name.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8766" y="2544078"/>
            <a:ext cx="3964940" cy="331914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endParaRPr sz="1800">
              <a:latin typeface="Calibri"/>
              <a:cs typeface="Calibri"/>
            </a:endParaRPr>
          </a:p>
          <a:p>
            <a:pPr marL="12700" marR="3937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Calibri"/>
                <a:cs typeface="Calibri"/>
              </a:rPr>
              <a:t>Method is 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expose behaviour of </a:t>
            </a:r>
            <a:r>
              <a:rPr sz="1800" dirty="0">
                <a:latin typeface="Calibri"/>
                <a:cs typeface="Calibri"/>
              </a:rPr>
              <a:t>an  </a:t>
            </a:r>
            <a:r>
              <a:rPr sz="1800" spc="-5" dirty="0">
                <a:latin typeface="Calibri"/>
                <a:cs typeface="Calibri"/>
              </a:rPr>
              <a:t>object.</a:t>
            </a:r>
            <a:endParaRPr sz="1800">
              <a:latin typeface="Calibri"/>
              <a:cs typeface="Calibri"/>
            </a:endParaRPr>
          </a:p>
          <a:p>
            <a:pPr marL="12700" marR="1021715">
              <a:lnSpc>
                <a:spcPct val="1333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Method must </a:t>
            </a:r>
            <a:r>
              <a:rPr sz="1800" spc="-10" dirty="0">
                <a:latin typeface="Calibri"/>
                <a:cs typeface="Calibri"/>
              </a:rPr>
              <a:t>have return </a:t>
            </a:r>
            <a:r>
              <a:rPr sz="1800" dirty="0">
                <a:latin typeface="Calibri"/>
                <a:cs typeface="Calibri"/>
              </a:rPr>
              <a:t>type.  </a:t>
            </a:r>
            <a:r>
              <a:rPr sz="1800" spc="-5" dirty="0">
                <a:latin typeface="Calibri"/>
                <a:cs typeface="Calibri"/>
              </a:rPr>
              <a:t>Method is </a:t>
            </a:r>
            <a:r>
              <a:rPr sz="1800" spc="-20" dirty="0">
                <a:latin typeface="Calibri"/>
                <a:cs typeface="Calibri"/>
              </a:rPr>
              <a:t>invoked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explicitly.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Method is not </a:t>
            </a:r>
            <a:r>
              <a:rPr sz="1800" spc="-10" dirty="0">
                <a:latin typeface="Calibri"/>
                <a:cs typeface="Calibri"/>
              </a:rPr>
              <a:t>provided </a:t>
            </a:r>
            <a:r>
              <a:rPr sz="1800" spc="-5" dirty="0">
                <a:latin typeface="Calibri"/>
                <a:cs typeface="Calibri"/>
              </a:rPr>
              <a:t>by </a:t>
            </a:r>
            <a:r>
              <a:rPr sz="1800" spc="-10" dirty="0">
                <a:latin typeface="Calibri"/>
                <a:cs typeface="Calibri"/>
              </a:rPr>
              <a:t>compiler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5" dirty="0">
                <a:latin typeface="Calibri"/>
                <a:cs typeface="Calibri"/>
              </a:rPr>
              <a:t>any  </a:t>
            </a:r>
            <a:r>
              <a:rPr sz="1800" spc="-5" dirty="0">
                <a:latin typeface="Calibri"/>
                <a:cs typeface="Calibri"/>
              </a:rPr>
              <a:t>case.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 marR="2413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Method name </a:t>
            </a:r>
            <a:r>
              <a:rPr sz="1800" spc="-10" dirty="0">
                <a:latin typeface="Calibri"/>
                <a:cs typeface="Calibri"/>
              </a:rPr>
              <a:t>may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may </a:t>
            </a:r>
            <a:r>
              <a:rPr sz="1800" spc="-5" dirty="0">
                <a:latin typeface="Calibri"/>
                <a:cs typeface="Calibri"/>
              </a:rPr>
              <a:t>not be </a:t>
            </a:r>
            <a:r>
              <a:rPr sz="1800" dirty="0">
                <a:latin typeface="Calibri"/>
                <a:cs typeface="Calibri"/>
              </a:rPr>
              <a:t>same as  </a:t>
            </a:r>
            <a:r>
              <a:rPr sz="1800" spc="-5" dirty="0">
                <a:latin typeface="Calibri"/>
                <a:cs typeface="Calibri"/>
              </a:rPr>
              <a:t>class name.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6408420" cy="1238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295"/>
              </a:spcBef>
            </a:pPr>
            <a:r>
              <a:rPr sz="4000" b="1" spc="-10" dirty="0">
                <a:latin typeface="Arial"/>
                <a:cs typeface="Arial"/>
              </a:rPr>
              <a:t>Java </a:t>
            </a:r>
            <a:r>
              <a:rPr sz="4000" b="1" spc="-5" dirty="0">
                <a:latin typeface="Arial"/>
                <a:cs typeface="Arial"/>
              </a:rPr>
              <a:t>– Static Class, Block,  </a:t>
            </a:r>
            <a:r>
              <a:rPr sz="4000" b="1" spc="-10" dirty="0">
                <a:latin typeface="Arial"/>
                <a:cs typeface="Arial"/>
              </a:rPr>
              <a:t>Methods </a:t>
            </a:r>
            <a:r>
              <a:rPr sz="4000" b="1" spc="-5" dirty="0">
                <a:latin typeface="Arial"/>
                <a:cs typeface="Arial"/>
              </a:rPr>
              <a:t>and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0" dirty="0">
                <a:latin typeface="Arial"/>
                <a:cs typeface="Arial"/>
              </a:rPr>
              <a:t>Variables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5394" y="2324836"/>
            <a:ext cx="2616200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  <a:tabLst>
                <a:tab pos="319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a class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4572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57200" algn="l"/>
                <a:tab pos="457834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blocks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code.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724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static</a:t>
            </a:r>
            <a:r>
              <a:rPr spc="-75" dirty="0"/>
              <a:t> </a:t>
            </a:r>
            <a:r>
              <a:rPr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328025" cy="33045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belongs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(instance)</a:t>
            </a:r>
            <a:endParaRPr sz="2000">
              <a:latin typeface="Calibri"/>
              <a:cs typeface="Calibri"/>
            </a:endParaRPr>
          </a:p>
          <a:p>
            <a:pPr marL="332740" marR="4572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initialized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only once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start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execution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These  variables will be initialized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first, before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initialization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 variables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single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copy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shared 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instances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can be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accessed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directly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 name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doesn’t need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&lt;</a:t>
            </a:r>
            <a:r>
              <a:rPr sz="2000" b="1" i="1" spc="-5" dirty="0">
                <a:solidFill>
                  <a:srgbClr val="464A56"/>
                </a:solidFill>
                <a:latin typeface="Calibri"/>
                <a:cs typeface="Calibri"/>
              </a:rPr>
              <a:t>class-name&gt;.&lt;variable-name&gt;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50718"/>
            <a:ext cx="1788795" cy="1695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public class StaticExample</a:t>
            </a:r>
            <a:r>
              <a:rPr sz="1000" b="1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64A56"/>
              </a:buClr>
              <a:buFont typeface="Corbel"/>
              <a:buChar char="–"/>
            </a:pPr>
            <a:endParaRPr sz="12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static int</a:t>
            </a:r>
            <a:r>
              <a:rPr sz="1000" b="1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464A56"/>
                </a:solidFill>
                <a:latin typeface="Calibri"/>
                <a:cs typeface="Calibri"/>
              </a:rPr>
              <a:t>num;</a:t>
            </a:r>
            <a:endParaRPr sz="1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static String</a:t>
            </a:r>
            <a:r>
              <a:rPr sz="1000" b="1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464A56"/>
                </a:solidFill>
                <a:latin typeface="Calibri"/>
                <a:cs typeface="Calibri"/>
              </a:rPr>
              <a:t>mystr;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64A56"/>
              </a:buClr>
              <a:buFont typeface="Corbel"/>
              <a:buChar char="–"/>
            </a:pPr>
            <a:endParaRPr sz="12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static{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61315" algn="l"/>
              </a:tabLst>
            </a:pPr>
            <a:r>
              <a:rPr sz="10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000" i="1" spc="-5" dirty="0">
                <a:solidFill>
                  <a:srgbClr val="464A56"/>
                </a:solidFill>
                <a:latin typeface="Calibri"/>
                <a:cs typeface="Calibri"/>
              </a:rPr>
              <a:t>num =</a:t>
            </a:r>
            <a:r>
              <a:rPr sz="1000" i="1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464A56"/>
                </a:solidFill>
                <a:latin typeface="Calibri"/>
                <a:cs typeface="Calibri"/>
              </a:rPr>
              <a:t>97;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4221860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803" y="4221860"/>
            <a:ext cx="17062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solidFill>
                  <a:srgbClr val="464A56"/>
                </a:solidFill>
                <a:latin typeface="Calibri"/>
                <a:cs typeface="Calibri"/>
              </a:rPr>
              <a:t>mystr = "Static keyword in</a:t>
            </a:r>
            <a:r>
              <a:rPr sz="1000" i="1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464A56"/>
                </a:solidFill>
                <a:latin typeface="Calibri"/>
                <a:cs typeface="Calibri"/>
              </a:rPr>
              <a:t>Java";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4474845"/>
            <a:ext cx="2333625" cy="1442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sz="10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0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public static void</a:t>
            </a:r>
            <a:r>
              <a:rPr sz="1000" b="1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464A56"/>
                </a:solidFill>
                <a:latin typeface="Calibri"/>
                <a:cs typeface="Calibri"/>
              </a:rPr>
              <a:t>m1(){</a:t>
            </a:r>
            <a:endParaRPr sz="1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000" spc="-5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000" b="1" i="1" spc="-5" dirty="0">
                <a:solidFill>
                  <a:srgbClr val="464A56"/>
                </a:solidFill>
                <a:latin typeface="Calibri"/>
                <a:cs typeface="Calibri"/>
              </a:rPr>
              <a:t>out.println("in m1</a:t>
            </a:r>
            <a:r>
              <a:rPr sz="1000" b="1" i="1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000" b="1" i="1" spc="-5" dirty="0">
                <a:solidFill>
                  <a:srgbClr val="464A56"/>
                </a:solidFill>
                <a:latin typeface="Calibri"/>
                <a:cs typeface="Calibri"/>
              </a:rPr>
              <a:t>methode");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10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0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1654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Static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79790" cy="296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block,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block of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statement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inside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will be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executed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 a class 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first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loaded 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JVM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Test{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//Code goes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here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8862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44623"/>
            <a:ext cx="2755900" cy="2579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class StaticExample</a:t>
            </a:r>
            <a:r>
              <a:rPr sz="1300" b="1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300" b="1" spc="-10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300" b="1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i="1" spc="-5" dirty="0">
                <a:solidFill>
                  <a:srgbClr val="464A56"/>
                </a:solidFill>
                <a:latin typeface="Calibri"/>
                <a:cs typeface="Calibri"/>
              </a:rPr>
              <a:t>num;</a:t>
            </a:r>
            <a:endParaRPr sz="13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300" b="1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300" b="1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b="1" i="1" spc="-10" dirty="0">
                <a:solidFill>
                  <a:srgbClr val="464A56"/>
                </a:solidFill>
                <a:latin typeface="Calibri"/>
                <a:cs typeface="Calibri"/>
              </a:rPr>
              <a:t>mystr;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300" b="1" spc="-15" dirty="0">
                <a:solidFill>
                  <a:srgbClr val="464A56"/>
                </a:solidFill>
                <a:latin typeface="Calibri"/>
                <a:cs typeface="Calibri"/>
              </a:rPr>
              <a:t>static{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702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i="1" dirty="0">
                <a:solidFill>
                  <a:srgbClr val="464A56"/>
                </a:solidFill>
                <a:latin typeface="Calibri"/>
                <a:cs typeface="Calibri"/>
              </a:rPr>
              <a:t>num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r>
              <a:rPr sz="1300" i="1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i="1" dirty="0">
                <a:solidFill>
                  <a:srgbClr val="464A56"/>
                </a:solidFill>
                <a:latin typeface="Calibri"/>
                <a:cs typeface="Calibri"/>
              </a:rPr>
              <a:t>97;</a:t>
            </a:r>
            <a:endParaRPr sz="13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770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1300" i="1" spc="-15" dirty="0">
                <a:solidFill>
                  <a:srgbClr val="464A56"/>
                </a:solidFill>
                <a:latin typeface="Calibri"/>
                <a:cs typeface="Calibri"/>
              </a:rPr>
              <a:t>mystr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= "Static </a:t>
            </a:r>
            <a:r>
              <a:rPr sz="1300" i="1" spc="-15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300" i="1" spc="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300" i="1" spc="-5" dirty="0">
                <a:solidFill>
                  <a:srgbClr val="464A56"/>
                </a:solidFill>
                <a:latin typeface="Calibri"/>
                <a:cs typeface="Calibri"/>
              </a:rPr>
              <a:t>Java";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5685231"/>
            <a:ext cx="3975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2105" algn="l"/>
              </a:tabLst>
            </a:pPr>
            <a:r>
              <a:rPr sz="13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3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742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Multiple Static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7275"/>
            <a:ext cx="3983990" cy="379539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JavaExample2{</a:t>
            </a:r>
            <a:endParaRPr sz="1800">
              <a:latin typeface="Calibri"/>
              <a:cs typeface="Calibri"/>
            </a:endParaRPr>
          </a:p>
          <a:p>
            <a:pPr marL="489584" indent="-477520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489584" algn="l"/>
                <a:tab pos="490220" algn="l"/>
              </a:tabLst>
            </a:pP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8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num;</a:t>
            </a:r>
            <a:endParaRPr sz="1800">
              <a:latin typeface="Calibri"/>
              <a:cs typeface="Calibri"/>
            </a:endParaRPr>
          </a:p>
          <a:p>
            <a:pPr marL="489584" indent="-477520">
              <a:lnSpc>
                <a:spcPct val="100000"/>
              </a:lnSpc>
              <a:spcBef>
                <a:spcPts val="1125"/>
              </a:spcBef>
              <a:buFont typeface="Corbel"/>
              <a:buChar char="–"/>
              <a:tabLst>
                <a:tab pos="489584" algn="l"/>
                <a:tab pos="490220" algn="l"/>
              </a:tabLst>
            </a:pP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8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mystr;</a:t>
            </a:r>
            <a:endParaRPr sz="1800">
              <a:latin typeface="Calibri"/>
              <a:cs typeface="Calibri"/>
            </a:endParaRPr>
          </a:p>
          <a:p>
            <a:pPr marL="489584" indent="-477520">
              <a:lnSpc>
                <a:spcPct val="100000"/>
              </a:lnSpc>
              <a:spcBef>
                <a:spcPts val="1145"/>
              </a:spcBef>
              <a:buFont typeface="Corbel"/>
              <a:buChar char="–"/>
              <a:tabLst>
                <a:tab pos="489584" algn="l"/>
                <a:tab pos="490220" algn="l"/>
              </a:tabLst>
            </a:pP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//First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18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block</a:t>
            </a:r>
            <a:endParaRPr sz="1800">
              <a:latin typeface="Calibri"/>
              <a:cs typeface="Calibri"/>
            </a:endParaRPr>
          </a:p>
          <a:p>
            <a:pPr marL="489584" indent="-477520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489584" algn="l"/>
                <a:tab pos="490220" algn="l"/>
              </a:tabLst>
            </a:pP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static{</a:t>
            </a:r>
            <a:endParaRPr sz="1800">
              <a:latin typeface="Calibri"/>
              <a:cs typeface="Calibri"/>
            </a:endParaRPr>
          </a:p>
          <a:p>
            <a:pPr marL="647065" indent="-634365">
              <a:lnSpc>
                <a:spcPct val="100000"/>
              </a:lnSpc>
              <a:spcBef>
                <a:spcPts val="1140"/>
              </a:spcBef>
              <a:buFont typeface="Corbel"/>
              <a:buChar char="–"/>
              <a:tabLst>
                <a:tab pos="646430" algn="l"/>
                <a:tab pos="647065" algn="l"/>
              </a:tabLst>
            </a:pP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System.out.println("Static 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Block 1");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646430" algn="l"/>
              </a:tabLst>
            </a:pPr>
            <a:r>
              <a:rPr sz="18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num =</a:t>
            </a:r>
            <a:r>
              <a:rPr sz="18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68;</a:t>
            </a:r>
            <a:endParaRPr sz="1800">
              <a:latin typeface="Calibri"/>
              <a:cs typeface="Calibri"/>
            </a:endParaRPr>
          </a:p>
          <a:p>
            <a:pPr marL="647065" indent="-634365">
              <a:lnSpc>
                <a:spcPct val="100000"/>
              </a:lnSpc>
              <a:spcBef>
                <a:spcPts val="1130"/>
              </a:spcBef>
              <a:buFont typeface="Corbel"/>
              <a:buChar char="–"/>
              <a:tabLst>
                <a:tab pos="646430" algn="l"/>
                <a:tab pos="647065" algn="l"/>
              </a:tabLst>
            </a:pP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mystr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 "Block1";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437515" algn="l"/>
              </a:tabLst>
            </a:pPr>
            <a:r>
              <a:rPr sz="18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762635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//Second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block</a:t>
            </a:r>
            <a:endParaRPr sz="200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446405" algn="l"/>
                <a:tab pos="4470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static{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System.out.println("Static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Block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2");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756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 =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98;</a:t>
            </a:r>
            <a:endParaRPr sz="2000">
              <a:latin typeface="Calibri"/>
              <a:cs typeface="Calibri"/>
            </a:endParaRPr>
          </a:p>
          <a:p>
            <a:pPr marL="675640" indent="-6635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75640" algn="l"/>
                <a:tab pos="676275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mystr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"Block2";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4464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System.out.println("Value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"+num);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o/p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:Static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Block2,98,block2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5372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//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System.out.println("Value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mystr: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"+mystr);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1185417"/>
            <a:ext cx="5871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Java - Environment</a:t>
            </a:r>
            <a:r>
              <a:rPr sz="4000" spc="20" dirty="0"/>
              <a:t> </a:t>
            </a:r>
            <a:r>
              <a:rPr sz="4000" spc="-5" dirty="0"/>
              <a:t>Setup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402955" cy="33045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Assuming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installed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c:\Program Files\java\jdk</a:t>
            </a:r>
            <a:r>
              <a:rPr sz="2000" i="1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directory:</a:t>
            </a:r>
            <a:endParaRPr sz="2000">
              <a:latin typeface="Calibri"/>
              <a:cs typeface="Calibri"/>
            </a:endParaRPr>
          </a:p>
          <a:p>
            <a:pPr marL="332740" marR="61531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Right-click 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'My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Computer'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select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'Properties‘</a:t>
            </a:r>
            <a:r>
              <a:rPr sz="2000" spc="-10" dirty="0">
                <a:solidFill>
                  <a:srgbClr val="464A56"/>
                </a:solidFill>
                <a:latin typeface="Wingdings"/>
                <a:cs typeface="Wingdings"/>
              </a:rPr>
              <a:t></a:t>
            </a:r>
            <a:r>
              <a:rPr sz="2000" spc="-10" dirty="0">
                <a:solidFill>
                  <a:srgbClr val="464A56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Advanced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System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Settings.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Click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'Environment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variables'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button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under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'Advanced'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tab.</a:t>
            </a:r>
            <a:endParaRPr sz="2000">
              <a:latin typeface="Calibri"/>
              <a:cs typeface="Calibri"/>
            </a:endParaRPr>
          </a:p>
          <a:p>
            <a:pPr marL="332740" marR="62357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Now,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'Path'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so 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also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path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executable.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Example,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path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currently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set 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'C:\WINDOWS\SYSTEM32',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70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your path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read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'C:\WINDOWS\SYSTEM32;c:\Program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Files\java\jdk\bin'.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8315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Different </a:t>
            </a:r>
            <a:r>
              <a:rPr dirty="0"/>
              <a:t>types of methods in</a:t>
            </a:r>
            <a:r>
              <a:rPr spc="-45" dirty="0"/>
              <a:t> </a:t>
            </a:r>
            <a:r>
              <a:rPr dirty="0"/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531360" cy="2741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6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20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16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Non-static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methods/instance</a:t>
            </a:r>
            <a:r>
              <a:rPr sz="2000" b="1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68580" marR="2042795" indent="-56515">
              <a:lnSpc>
                <a:spcPts val="3570"/>
              </a:lnSpc>
              <a:spcBef>
                <a:spcPts val="31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StaticExp{  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add(){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092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Static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456"/>
            <a:ext cx="8500110" cy="34829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belongs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not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(instance)</a:t>
            </a:r>
            <a:endParaRPr sz="2000">
              <a:latin typeface="Calibri"/>
              <a:cs typeface="Calibri"/>
            </a:endParaRPr>
          </a:p>
          <a:p>
            <a:pPr marL="332740" marR="297815" indent="-320040">
              <a:lnSpc>
                <a:spcPct val="10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access only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static data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not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access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non-static data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(instance variables)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0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can call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only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not call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non-static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L="332740" marR="182245" indent="-320040">
              <a:lnSpc>
                <a:spcPct val="10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can be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accessed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directly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 name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doesn’t need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Syntax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&lt;</a:t>
            </a:r>
            <a:r>
              <a:rPr sz="2000" b="1" i="1" spc="-5" dirty="0">
                <a:solidFill>
                  <a:srgbClr val="464A56"/>
                </a:solidFill>
                <a:latin typeface="Calibri"/>
                <a:cs typeface="Calibri"/>
              </a:rPr>
              <a:t>class-name&gt;.&lt;method-name&gt;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refer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"this"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"super"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keywords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anyway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443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Instance</a:t>
            </a:r>
            <a:r>
              <a:rPr spc="-50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50718"/>
            <a:ext cx="8451215" cy="35185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5080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 and variables that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not declared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are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known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instance 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 and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instance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variables. </a:t>
            </a:r>
            <a:r>
              <a:rPr sz="1900" spc="-9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refer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instance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 and variables,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you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instantiate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class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first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means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should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create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 object of that class 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first.For static you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don't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need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to instantiate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class u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access the methods and  variables with the class</a:t>
            </a:r>
            <a:r>
              <a:rPr sz="19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name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Public Class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Persion{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add(){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5454650" cy="93091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  <a:tab pos="3772535" algn="l"/>
              </a:tabLst>
            </a:pP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Person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person1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=</a:t>
            </a:r>
            <a:r>
              <a:rPr sz="2000" spc="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Person();	//instantiating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  <a:tab pos="224980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person1.add();	//accessing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non-static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method.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626" y="393572"/>
            <a:ext cx="50603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Inheritance in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55965" cy="296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72707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Inheritance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mechanism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object acquires 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properties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behaviors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</a:t>
            </a:r>
            <a:r>
              <a:rPr sz="20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idea behind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inheritance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classes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built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existing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classes.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When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inherit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existing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 reuse 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fields 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new methods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also.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Inheritance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represents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IS-A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relationship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, also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known as </a:t>
            </a:r>
            <a:r>
              <a:rPr sz="2000" i="1" spc="-5" dirty="0">
                <a:solidFill>
                  <a:srgbClr val="464A56"/>
                </a:solidFill>
                <a:latin typeface="Calibri"/>
                <a:cs typeface="Calibri"/>
              </a:rPr>
              <a:t>parent-child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relationship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279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Types </a:t>
            </a:r>
            <a:r>
              <a:rPr dirty="0"/>
              <a:t>of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Inheritance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1773555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1)Single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2)Multilevel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3)Hierarchical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4)Multiple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5)Hybrid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8579" y="2438400"/>
            <a:ext cx="6880859" cy="36515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483475" cy="13620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5230"/>
              </a:lnSpc>
              <a:spcBef>
                <a:spcPts val="320"/>
              </a:spcBef>
              <a:tabLst>
                <a:tab pos="3472179" algn="l"/>
              </a:tabLst>
            </a:pPr>
            <a:r>
              <a:rPr spc="-160" dirty="0"/>
              <a:t>JAVA</a:t>
            </a:r>
            <a:r>
              <a:rPr spc="-260" dirty="0"/>
              <a:t> </a:t>
            </a:r>
            <a:r>
              <a:rPr dirty="0"/>
              <a:t>will</a:t>
            </a:r>
            <a:r>
              <a:rPr spc="-10" dirty="0"/>
              <a:t> </a:t>
            </a:r>
            <a:r>
              <a:rPr dirty="0"/>
              <a:t>not	support  Multiple,Hybrid In</a:t>
            </a:r>
            <a:r>
              <a:rPr spc="-75" dirty="0"/>
              <a:t> </a:t>
            </a:r>
            <a:r>
              <a:rPr b="1" dirty="0">
                <a:latin typeface="Arial"/>
                <a:cs typeface="Arial"/>
              </a:rPr>
              <a:t>inheritance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6032" y="2438400"/>
            <a:ext cx="6505956" cy="365150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082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Syntax of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Inheritance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509968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Subclass-name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Superclass-name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//methods and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fields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10" dirty="0">
                <a:latin typeface="Arial"/>
                <a:cs typeface="Arial"/>
              </a:rPr>
              <a:t>Why </a:t>
            </a:r>
            <a:r>
              <a:rPr sz="4000" b="1" spc="-5" dirty="0">
                <a:latin typeface="Arial"/>
                <a:cs typeface="Arial"/>
              </a:rPr>
              <a:t>multiple inheritance is </a:t>
            </a:r>
            <a:r>
              <a:rPr sz="4000" b="1" spc="-10" dirty="0">
                <a:latin typeface="Arial"/>
                <a:cs typeface="Arial"/>
              </a:rPr>
              <a:t>not  </a:t>
            </a:r>
            <a:r>
              <a:rPr sz="4000" b="1" spc="-5" dirty="0">
                <a:latin typeface="Arial"/>
                <a:cs typeface="Arial"/>
              </a:rPr>
              <a:t>supported in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java?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76615" cy="296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 algn="just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spc="-9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reduce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complexity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simplify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language,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multiple inheritance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not  supported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java.</a:t>
            </a:r>
            <a:endParaRPr sz="2000">
              <a:latin typeface="Calibri"/>
              <a:cs typeface="Calibri"/>
            </a:endParaRPr>
          </a:p>
          <a:p>
            <a:pPr marL="332740" marR="233045" indent="-320040" algn="just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Consider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scenario where 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A,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 and 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three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classes.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 class inherits A  and B classes. If A and B classes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child  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object, there will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ambiguity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 method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2000">
              <a:latin typeface="Calibri"/>
              <a:cs typeface="Calibri"/>
            </a:endParaRPr>
          </a:p>
          <a:p>
            <a:pPr marL="332740" marR="685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Since compile time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errors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are better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runtime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errors,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renders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  time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error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inherit 2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classes. So whether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same method or 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different,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there will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time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error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now.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1185417"/>
            <a:ext cx="4597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Java – Basic</a:t>
            </a:r>
            <a:r>
              <a:rPr sz="4000" spc="-35" dirty="0"/>
              <a:t> </a:t>
            </a:r>
            <a:r>
              <a:rPr sz="4000" spc="-5" dirty="0"/>
              <a:t>Syntax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12694" y="2246122"/>
            <a:ext cx="8594725" cy="36969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247015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When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we consider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program,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be defined as a collection of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objects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that 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communicate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via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invoking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each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other's</a:t>
            </a:r>
            <a:r>
              <a:rPr sz="1900" spc="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64A56"/>
              </a:buClr>
              <a:buFont typeface="Corbel"/>
              <a:buChar char="–"/>
            </a:pPr>
            <a:endParaRPr sz="1450">
              <a:latin typeface="Calibri"/>
              <a:cs typeface="Calibri"/>
            </a:endParaRPr>
          </a:p>
          <a:p>
            <a:pPr marL="332740" marR="5080" indent="-320040">
              <a:lnSpc>
                <a:spcPct val="101099"/>
              </a:lnSpc>
              <a:buClr>
                <a:srgbClr val="464A56"/>
              </a:buClr>
              <a:buFont typeface="Corbel"/>
              <a:buChar char="–"/>
              <a:tabLst>
                <a:tab pos="385445" algn="l"/>
                <a:tab pos="386080" algn="l"/>
              </a:tabLst>
            </a:pPr>
            <a:r>
              <a:rPr dirty="0"/>
              <a:t>	</a:t>
            </a:r>
            <a:r>
              <a:rPr sz="1900" b="1" spc="-10" dirty="0">
                <a:solidFill>
                  <a:srgbClr val="464A56"/>
                </a:solidFill>
                <a:latin typeface="Calibri"/>
                <a:cs typeface="Calibri"/>
              </a:rPr>
              <a:t>Object </a:t>
            </a:r>
            <a:r>
              <a:rPr sz="1900" b="1" spc="-5" dirty="0">
                <a:solidFill>
                  <a:srgbClr val="464A56"/>
                </a:solidFill>
                <a:latin typeface="Calibri"/>
                <a:cs typeface="Calibri"/>
              </a:rPr>
              <a:t>-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Objects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states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behaviors.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Example: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dog has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states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- 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color,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name,  breed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well as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behavior such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wagging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their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tail,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barking, eating. An object is an 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instance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of a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class.</a:t>
            </a:r>
            <a:endParaRPr sz="1900">
              <a:latin typeface="Calibri"/>
              <a:cs typeface="Calibri"/>
            </a:endParaRPr>
          </a:p>
          <a:p>
            <a:pPr marL="332740" marR="1234440" indent="-320040">
              <a:lnSpc>
                <a:spcPct val="101099"/>
              </a:lnSpc>
              <a:spcBef>
                <a:spcPts val="89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b="1" spc="-5" dirty="0">
                <a:solidFill>
                  <a:srgbClr val="464A56"/>
                </a:solidFill>
                <a:latin typeface="Calibri"/>
                <a:cs typeface="Calibri"/>
              </a:rPr>
              <a:t>Class -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defined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as a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template/blueprint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that describes the 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behavior/state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that the object of its type</a:t>
            </a:r>
            <a:r>
              <a:rPr sz="1900" spc="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supports.</a:t>
            </a:r>
            <a:endParaRPr sz="1900">
              <a:latin typeface="Calibri"/>
              <a:cs typeface="Calibri"/>
            </a:endParaRPr>
          </a:p>
          <a:p>
            <a:pPr marL="332740" marR="88265" indent="-320040" algn="just">
              <a:lnSpc>
                <a:spcPct val="101099"/>
              </a:lnSpc>
              <a:spcBef>
                <a:spcPts val="900"/>
              </a:spcBef>
              <a:buFont typeface="Corbel"/>
              <a:buChar char="–"/>
              <a:tabLst>
                <a:tab pos="332740" algn="l"/>
              </a:tabLst>
            </a:pPr>
            <a:r>
              <a:rPr sz="1900" b="1" spc="-10" dirty="0">
                <a:solidFill>
                  <a:srgbClr val="464A56"/>
                </a:solidFill>
                <a:latin typeface="Calibri"/>
                <a:cs typeface="Calibri"/>
              </a:rPr>
              <a:t>Methods </a:t>
            </a:r>
            <a:r>
              <a:rPr sz="1900" b="1" spc="-5" dirty="0">
                <a:solidFill>
                  <a:srgbClr val="464A56"/>
                </a:solidFill>
                <a:latin typeface="Calibri"/>
                <a:cs typeface="Calibri"/>
              </a:rPr>
              <a:t>-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method is basically a 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behavior.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 class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contain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many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methods. It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is 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in methods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where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the logics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written,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data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manipulated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and all the actions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are  executed.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3422726"/>
            <a:ext cx="44729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Arial"/>
                <a:cs typeface="Arial"/>
              </a:rPr>
              <a:t>class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A{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spcBef>
                <a:spcPts val="5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Arial"/>
                <a:cs typeface="Arial"/>
              </a:rPr>
              <a:t>void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msg(){System.out.println("Hello");}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•}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Arial"/>
                <a:cs typeface="Arial"/>
              </a:rPr>
              <a:t>class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B{</a:t>
            </a:r>
            <a:endParaRPr sz="1800">
              <a:latin typeface="Arial"/>
              <a:cs typeface="Arial"/>
            </a:endParaRPr>
          </a:p>
          <a:p>
            <a:pPr marL="93345" indent="-812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Arial"/>
                <a:cs typeface="Arial"/>
              </a:rPr>
              <a:t>void msg(){System.out.println("Welcome");}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•}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5394" y="3285871"/>
            <a:ext cx="594550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class C extends A,B{//suppose if it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were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42875" indent="-143510">
              <a:lnSpc>
                <a:spcPct val="100000"/>
              </a:lnSpc>
              <a:buChar char="•"/>
              <a:tabLst>
                <a:tab pos="143510" algn="l"/>
              </a:tabLst>
            </a:pPr>
            <a:r>
              <a:rPr sz="1800" spc="-5" dirty="0">
                <a:latin typeface="Arial"/>
                <a:cs typeface="Arial"/>
              </a:rPr>
              <a:t>Public </a:t>
            </a:r>
            <a:r>
              <a:rPr sz="1800" dirty="0">
                <a:latin typeface="Arial"/>
                <a:cs typeface="Arial"/>
              </a:rPr>
              <a:t>Static </a:t>
            </a:r>
            <a:r>
              <a:rPr sz="1800" spc="-5" dirty="0">
                <a:latin typeface="Arial"/>
                <a:cs typeface="Arial"/>
              </a:rPr>
              <a:t>void main(String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args[]){</a:t>
            </a:r>
            <a:endParaRPr sz="1800">
              <a:latin typeface="Arial"/>
              <a:cs typeface="Arial"/>
            </a:endParaRPr>
          </a:p>
          <a:p>
            <a:pPr marL="269240" indent="-269875">
              <a:lnSpc>
                <a:spcPct val="100000"/>
              </a:lnSpc>
              <a:buChar char="•"/>
              <a:tabLst>
                <a:tab pos="269240" algn="l"/>
                <a:tab pos="269875" algn="l"/>
              </a:tabLst>
            </a:pPr>
            <a:r>
              <a:rPr sz="1800" spc="-5" dirty="0">
                <a:latin typeface="Arial"/>
                <a:cs typeface="Arial"/>
              </a:rPr>
              <a:t>C obj=new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C();</a:t>
            </a:r>
            <a:endParaRPr sz="1800">
              <a:latin typeface="Arial"/>
              <a:cs typeface="Arial"/>
            </a:endParaRPr>
          </a:p>
          <a:p>
            <a:pPr marL="269240" indent="-269875">
              <a:lnSpc>
                <a:spcPct val="100000"/>
              </a:lnSpc>
              <a:buChar char="•"/>
              <a:tabLst>
                <a:tab pos="269240" algn="l"/>
                <a:tab pos="269875" algn="l"/>
              </a:tabLst>
            </a:pPr>
            <a:r>
              <a:rPr sz="1800" spc="-5" dirty="0">
                <a:latin typeface="Arial"/>
                <a:cs typeface="Arial"/>
              </a:rPr>
              <a:t>obj.msg();//Now </a:t>
            </a:r>
            <a:r>
              <a:rPr sz="1800" spc="-15" dirty="0">
                <a:latin typeface="Arial"/>
                <a:cs typeface="Arial"/>
              </a:rPr>
              <a:t>which </a:t>
            </a:r>
            <a:r>
              <a:rPr sz="1800" spc="-5" dirty="0">
                <a:latin typeface="Arial"/>
                <a:cs typeface="Arial"/>
              </a:rPr>
              <a:t>msg() method </a:t>
            </a:r>
            <a:r>
              <a:rPr sz="1800" spc="-15" dirty="0">
                <a:latin typeface="Arial"/>
                <a:cs typeface="Arial"/>
              </a:rPr>
              <a:t>would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invoked?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•}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•}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4971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This keyword in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027034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There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lot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usage of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keyword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java,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b="1" spc="-15" dirty="0">
                <a:solidFill>
                  <a:srgbClr val="464A56"/>
                </a:solidFill>
                <a:latin typeface="Calibri"/>
                <a:cs typeface="Calibri"/>
              </a:rPr>
              <a:t>reference 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variable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refers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204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Usage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java this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keyword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574915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Here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given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6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usage of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refer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2000" spc="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(implicitly)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this()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passed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argument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passed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argument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call.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method.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this: to </a:t>
            </a:r>
            <a:r>
              <a:rPr b="1" spc="-5" dirty="0">
                <a:latin typeface="Arial"/>
                <a:cs typeface="Arial"/>
              </a:rPr>
              <a:t>refer </a:t>
            </a:r>
            <a:r>
              <a:rPr b="1" dirty="0">
                <a:latin typeface="Arial"/>
                <a:cs typeface="Arial"/>
              </a:rPr>
              <a:t>current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class  instance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69630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refer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variable.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 ambiguity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between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variables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parameters,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resolves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problem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ambiguity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Understanding the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problem  without this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keyword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32761"/>
            <a:ext cx="433832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9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rollno;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9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name;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float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fee;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Student(int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rollno,String name,float</a:t>
            </a:r>
            <a:r>
              <a:rPr sz="1900" spc="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fee){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rollno=rollno;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name=name;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fee=fee;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32761"/>
            <a:ext cx="6225540" cy="36868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display(){System.out.println(rollno+"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"+name+"</a:t>
            </a:r>
            <a:r>
              <a:rPr sz="1900" spc="1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"+fee);}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TestThis1{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static void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1900" spc="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s1=new</a:t>
            </a:r>
            <a:r>
              <a:rPr sz="19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Student(111,"ankit",5000f);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s2=new</a:t>
            </a:r>
            <a:r>
              <a:rPr sz="19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Student(112,"sumit",6000f);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s1.display();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3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s2.display();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32105" algn="l"/>
              </a:tabLst>
            </a:pPr>
            <a:r>
              <a:rPr sz="1900" spc="-5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900" spc="-5" dirty="0">
                <a:solidFill>
                  <a:srgbClr val="464A56"/>
                </a:solidFill>
                <a:latin typeface="Calibri"/>
                <a:cs typeface="Calibri"/>
              </a:rPr>
              <a:t>}}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Solution of the </a:t>
            </a:r>
            <a:r>
              <a:rPr b="1" spc="-5" dirty="0">
                <a:latin typeface="Arial"/>
                <a:cs typeface="Arial"/>
              </a:rPr>
              <a:t>above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problem  by this</a:t>
            </a:r>
            <a:r>
              <a:rPr b="1" spc="-5" dirty="0">
                <a:latin typeface="Arial"/>
                <a:cs typeface="Arial"/>
              </a:rPr>
              <a:t> keyword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7696"/>
            <a:ext cx="4686300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 Student{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int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rollno;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String name;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float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fee;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Student(int rollno,String name,float</a:t>
            </a:r>
            <a:r>
              <a:rPr sz="1400" spc="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fee){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this.rollno=rollno;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this.name=name;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this.fee=fee;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display(){System.out.println(rollno+" "+name+"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"+fee);}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this: to invoke current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class  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3122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may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using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don't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this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keyword,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compiler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automatically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adds this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while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invoking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method. Let's see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463415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m(){System.out.println("hello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m");}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n(){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System.out.println("hello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n");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//m();//same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this.m()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this.m();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093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First </a:t>
            </a:r>
            <a:r>
              <a:rPr b="1" spc="-5" dirty="0">
                <a:latin typeface="Arial"/>
                <a:cs typeface="Arial"/>
              </a:rPr>
              <a:t>Java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749423"/>
            <a:ext cx="4088765" cy="3016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Save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file as: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MyFirstJavaProgram.java.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class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MyFirstJavaProgram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{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/* This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my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first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java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program.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*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will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print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'Hello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World'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output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*/</a:t>
            </a:r>
            <a:endParaRPr sz="1400">
              <a:latin typeface="Calibri"/>
              <a:cs typeface="Calibri"/>
            </a:endParaRPr>
          </a:p>
          <a:p>
            <a:pPr marL="52069" marR="5080" indent="-40005">
              <a:lnSpc>
                <a:spcPct val="144300"/>
              </a:lnSpc>
              <a:spcBef>
                <a:spcPts val="10"/>
              </a:spcBef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main(String []args)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{ 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System.out.println("Hello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World");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// prints Hello 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World</a:t>
            </a:r>
            <a:endParaRPr sz="1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750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this() : to invoke current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class  constructor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1344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this()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constructor call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current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reuse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other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words,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constructor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chaining.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634230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A(){System.out.println("hello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a");}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A(int x){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this();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System.out.println(x);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 s v main(String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args[]){A a=new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A(10);</a:t>
            </a:r>
            <a:r>
              <a:rPr sz="2000" spc="40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Call to this() </a:t>
            </a:r>
            <a:r>
              <a:rPr b="1" spc="-5" dirty="0">
                <a:latin typeface="Arial"/>
                <a:cs typeface="Arial"/>
              </a:rPr>
              <a:t>must </a:t>
            </a:r>
            <a:r>
              <a:rPr b="1" dirty="0">
                <a:latin typeface="Arial"/>
                <a:cs typeface="Arial"/>
              </a:rPr>
              <a:t>be the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first  </a:t>
            </a:r>
            <a:r>
              <a:rPr b="1" dirty="0">
                <a:latin typeface="Arial"/>
                <a:cs typeface="Arial"/>
              </a:rPr>
              <a:t>statement in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constructor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4968875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  <a:tab pos="155321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Student(){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//wrong</a:t>
            </a:r>
            <a:r>
              <a:rPr sz="2000" spc="4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System.out.println(“in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args</a:t>
            </a:r>
            <a:r>
              <a:rPr sz="2000" spc="409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constructor”)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Student(int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a){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System.out.println(“in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args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constructor”)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this();//C.T.Error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968875" cy="36474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  <a:tab pos="155321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Student(){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//correct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System.out.println(“in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args</a:t>
            </a:r>
            <a:r>
              <a:rPr sz="2000" spc="409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constructor”)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Student(int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a){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this(); //this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should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first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line</a:t>
            </a:r>
            <a:endParaRPr sz="2000">
              <a:latin typeface="Calibri"/>
              <a:cs typeface="Calibri"/>
            </a:endParaRPr>
          </a:p>
          <a:p>
            <a:pPr marL="503555" indent="-4914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03555" algn="l"/>
                <a:tab pos="50419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System.out.println(“in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0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args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constructor”)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17750" marR="5080">
              <a:lnSpc>
                <a:spcPts val="5230"/>
              </a:lnSpc>
              <a:spcBef>
                <a:spcPts val="320"/>
              </a:spcBef>
            </a:pPr>
            <a:r>
              <a:rPr b="1" dirty="0">
                <a:latin typeface="Arial"/>
                <a:cs typeface="Arial"/>
              </a:rPr>
              <a:t>this </a:t>
            </a:r>
            <a:r>
              <a:rPr b="1" spc="-5" dirty="0">
                <a:latin typeface="Arial"/>
                <a:cs typeface="Arial"/>
              </a:rPr>
              <a:t>keyword </a:t>
            </a:r>
            <a:r>
              <a:rPr b="1" dirty="0">
                <a:latin typeface="Arial"/>
                <a:cs typeface="Arial"/>
              </a:rPr>
              <a:t>can be used to  return current class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45500" cy="239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an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statement from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method. In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such case,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type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(non-primitive). Let's see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return_type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method_name(){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return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72055"/>
            <a:ext cx="5545455" cy="3500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class Example2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64A56"/>
              </a:buClr>
              <a:buFont typeface="Corbel"/>
              <a:buChar char="–"/>
            </a:pPr>
            <a:endParaRPr sz="185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buFont typeface="Corbel"/>
              <a:buChar char="–"/>
              <a:tabLst>
                <a:tab pos="561340" algn="l"/>
                <a:tab pos="561975" algn="l"/>
                <a:tab pos="1373505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public	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Example2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xyz1(){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20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out.println("from </a:t>
            </a:r>
            <a:r>
              <a:rPr sz="2000" b="1" i="1" dirty="0">
                <a:solidFill>
                  <a:srgbClr val="464A56"/>
                </a:solidFill>
                <a:latin typeface="Calibri"/>
                <a:cs typeface="Calibri"/>
              </a:rPr>
              <a:t>xyz1 </a:t>
            </a:r>
            <a:r>
              <a:rPr sz="2000" b="1" i="1" spc="-5" dirty="0">
                <a:solidFill>
                  <a:srgbClr val="464A56"/>
                </a:solidFill>
                <a:latin typeface="Calibri"/>
                <a:cs typeface="Calibri"/>
              </a:rPr>
              <a:t>methode</a:t>
            </a:r>
            <a:r>
              <a:rPr sz="2000" b="1" i="1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464A56"/>
                </a:solidFill>
                <a:latin typeface="Calibri"/>
                <a:cs typeface="Calibri"/>
              </a:rPr>
              <a:t>"+this);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return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this;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41575"/>
            <a:ext cx="3783329" cy="3324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400" b="1" spc="-20" dirty="0">
                <a:solidFill>
                  <a:srgbClr val="464A56"/>
                </a:solidFill>
                <a:latin typeface="Calibri"/>
                <a:cs typeface="Calibri"/>
              </a:rPr>
              <a:t>Test345</a:t>
            </a:r>
            <a:r>
              <a:rPr sz="1400" b="1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64A56"/>
              </a:buClr>
              <a:buFont typeface="Corbel"/>
              <a:buChar char="–"/>
            </a:pPr>
            <a:endParaRPr sz="115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b="1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static void main(String[] args)</a:t>
            </a:r>
            <a:r>
              <a:rPr sz="1400" b="1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// </a:t>
            </a:r>
            <a:r>
              <a:rPr sz="1400" b="1" spc="-10" dirty="0">
                <a:solidFill>
                  <a:srgbClr val="464A56"/>
                </a:solidFill>
                <a:latin typeface="Calibri"/>
                <a:cs typeface="Calibri"/>
              </a:rPr>
              <a:t>TODO Auto-generated 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1400" b="1" spc="-1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stub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Example2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example2=</a:t>
            </a:r>
            <a:r>
              <a:rPr sz="1400" b="1" spc="-10" dirty="0">
                <a:solidFill>
                  <a:srgbClr val="464A56"/>
                </a:solidFill>
                <a:latin typeface="Calibri"/>
                <a:cs typeface="Calibri"/>
              </a:rPr>
              <a:t>new </a:t>
            </a:r>
            <a:r>
              <a:rPr sz="1400" b="1" spc="-5" dirty="0">
                <a:solidFill>
                  <a:srgbClr val="464A56"/>
                </a:solidFill>
                <a:latin typeface="Calibri"/>
                <a:cs typeface="Calibri"/>
              </a:rPr>
              <a:t>Example2();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1400" b="1" i="1" spc="-10" dirty="0">
                <a:solidFill>
                  <a:srgbClr val="464A56"/>
                </a:solidFill>
                <a:latin typeface="Calibri"/>
                <a:cs typeface="Calibri"/>
              </a:rPr>
              <a:t>out.println("-------------&gt;&gt;&gt;"+example2);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example2.</a:t>
            </a:r>
            <a:r>
              <a:rPr sz="14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xyz1();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869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super </a:t>
            </a:r>
            <a:r>
              <a:rPr b="1" spc="-5" dirty="0">
                <a:latin typeface="Arial"/>
                <a:cs typeface="Arial"/>
              </a:rPr>
              <a:t>keyword </a:t>
            </a:r>
            <a:r>
              <a:rPr b="1" dirty="0">
                <a:latin typeface="Arial"/>
                <a:cs typeface="Arial"/>
              </a:rPr>
              <a:t>in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131175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13715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super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a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reference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refer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immediate 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object.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894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Whenever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 of subclass,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instance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is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created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implicitly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referred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by super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reference</a:t>
            </a:r>
            <a:r>
              <a:rPr sz="2000" spc="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826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Usage </a:t>
            </a:r>
            <a:r>
              <a:rPr b="1" spc="-10" dirty="0">
                <a:latin typeface="Arial"/>
                <a:cs typeface="Arial"/>
              </a:rPr>
              <a:t>of </a:t>
            </a:r>
            <a:r>
              <a:rPr b="1" dirty="0">
                <a:latin typeface="Arial"/>
                <a:cs typeface="Arial"/>
              </a:rPr>
              <a:t>java super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Keyword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7363459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refer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immediate 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instance</a:t>
            </a:r>
            <a:r>
              <a:rPr sz="2000" spc="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immediate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super()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 used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invoke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immediate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parent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constructor.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super is used to refer immediate  parent class instance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variable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3121660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A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color="white";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B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17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color="black";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7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printColor(){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System.out.println(color);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spc="-15" dirty="0">
                <a:solidFill>
                  <a:srgbClr val="464A56"/>
                </a:solidFill>
                <a:latin typeface="Calibri"/>
                <a:cs typeface="Calibri"/>
              </a:rPr>
              <a:t>System.out.println(super.color);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32105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1635" y="2511551"/>
            <a:ext cx="9133331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1355"/>
            <a:ext cx="8543925" cy="12388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super can be used to invoke parent  class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method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47696"/>
            <a:ext cx="3864610" cy="34188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4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 {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M1(){System.out.println("insuper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M1..");}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491490" algn="l"/>
              </a:tabLst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55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14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45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M1(){System.out.println("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subM1..");}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 M1(){System.out.println("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subM2..");}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40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C(){</a:t>
            </a:r>
            <a:endParaRPr sz="1400">
              <a:latin typeface="Calibri"/>
              <a:cs typeface="Calibri"/>
            </a:endParaRPr>
          </a:p>
          <a:p>
            <a:pPr marL="491490" indent="-479425">
              <a:lnSpc>
                <a:spcPct val="100000"/>
              </a:lnSpc>
              <a:spcBef>
                <a:spcPts val="760"/>
              </a:spcBef>
              <a:buFont typeface="Corbel"/>
              <a:buChar char="–"/>
              <a:tabLst>
                <a:tab pos="491490" algn="l"/>
                <a:tab pos="492125" algn="l"/>
              </a:tabLst>
            </a:pP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super.m1();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4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4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4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1610" y="5122062"/>
            <a:ext cx="81915" cy="6445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4356100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TestSuper2{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2000" spc="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b=new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b.C();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17750" marR="5080">
              <a:lnSpc>
                <a:spcPts val="4750"/>
              </a:lnSpc>
              <a:spcBef>
                <a:spcPts val="295"/>
              </a:spcBef>
            </a:pPr>
            <a:r>
              <a:rPr sz="4000" b="1" spc="-5" dirty="0">
                <a:latin typeface="Arial"/>
                <a:cs typeface="Arial"/>
              </a:rPr>
              <a:t>super is used to invoke parent  class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constructor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352742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A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{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A(){System.out.println("in</a:t>
            </a:r>
            <a:r>
              <a:rPr sz="1700" spc="-10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M1..");}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2959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0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B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5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super();</a:t>
            </a:r>
            <a:endParaRPr sz="1700">
              <a:latin typeface="Calibri"/>
              <a:cs typeface="Calibri"/>
            </a:endParaRPr>
          </a:p>
          <a:p>
            <a:pPr marL="480695" indent="-468630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480695" algn="l"/>
                <a:tab pos="481330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B()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{System.out.println("in</a:t>
            </a:r>
            <a:r>
              <a:rPr sz="17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M1..");}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17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9710" y="5144922"/>
            <a:ext cx="93980" cy="7264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324836"/>
            <a:ext cx="8510270" cy="30803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TestSuper2{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main(String</a:t>
            </a:r>
            <a:r>
              <a:rPr sz="2000" spc="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2000">
              <a:latin typeface="Calibri"/>
              <a:cs typeface="Calibri"/>
            </a:endParaRPr>
          </a:p>
          <a:p>
            <a:pPr marL="561340" indent="-54927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561340" algn="l"/>
                <a:tab pos="56197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b=new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B();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561340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}}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super() is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added in each class constructor automatically by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compiler if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there</a:t>
            </a:r>
            <a:r>
              <a:rPr sz="2000" b="1" spc="-9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no super() or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this().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59004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Final Keyword In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92490" cy="206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final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 restrict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user.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java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keyword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  be used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many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context.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can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be: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7244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final variable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43124"/>
            <a:ext cx="3800475" cy="35286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820"/>
              </a:spcBef>
              <a:buFont typeface="Corbel"/>
              <a:buChar char="–"/>
              <a:tabLst>
                <a:tab pos="381000" algn="l"/>
                <a:tab pos="38163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final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int a=90;//final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17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m1(){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62865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a=400;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57785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static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void main(String</a:t>
            </a:r>
            <a:r>
              <a:rPr sz="1700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args[]){</a:t>
            </a:r>
            <a:endParaRPr sz="1700">
              <a:latin typeface="Calibri"/>
              <a:cs typeface="Calibri"/>
            </a:endParaRPr>
          </a:p>
          <a:p>
            <a:pPr marL="578485" indent="-56578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77850" algn="l"/>
                <a:tab pos="5784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obj=new</a:t>
            </a:r>
            <a:r>
              <a:rPr sz="1700" spc="3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A();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57785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obj.m1();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577850" algn="l"/>
              </a:tabLst>
            </a:pPr>
            <a:r>
              <a:rPr sz="17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1700">
              <a:latin typeface="Calibri"/>
              <a:cs typeface="Calibri"/>
            </a:endParaRPr>
          </a:p>
          <a:p>
            <a:pPr marL="529590" indent="-517525">
              <a:lnSpc>
                <a:spcPct val="100000"/>
              </a:lnSpc>
              <a:spcBef>
                <a:spcPts val="720"/>
              </a:spcBef>
              <a:buFont typeface="Corbel"/>
              <a:buChar char="–"/>
              <a:tabLst>
                <a:tab pos="529590" algn="l"/>
                <a:tab pos="530225" algn="l"/>
              </a:tabLst>
            </a:pP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}//end of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class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//compalation</a:t>
            </a:r>
            <a:r>
              <a:rPr sz="17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64A56"/>
                </a:solidFill>
                <a:latin typeface="Calibri"/>
                <a:cs typeface="Calibri"/>
              </a:rPr>
              <a:t>error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94" y="2439136"/>
            <a:ext cx="858583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variable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change the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value of final variable(It  will 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constant).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749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final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082030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override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L="388620" indent="-376555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88620" algn="l"/>
                <a:tab pos="389255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</a:t>
            </a:r>
            <a:r>
              <a:rPr sz="20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m1()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B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m2()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4130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Java final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5534025" cy="31946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make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any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as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final,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extend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class</a:t>
            </a:r>
            <a:r>
              <a:rPr sz="2000" spc="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final 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m1()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1785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class B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extends</a:t>
            </a:r>
            <a:r>
              <a:rPr sz="2000" spc="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A{</a:t>
            </a:r>
            <a:endParaRPr sz="2000">
              <a:latin typeface="Calibri"/>
              <a:cs typeface="Calibri"/>
            </a:endParaRPr>
          </a:p>
          <a:p>
            <a:pPr marL="732155" indent="-7200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732155" algn="l"/>
                <a:tab pos="732790" algn="l"/>
              </a:tabLst>
            </a:pP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public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void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m2()</a:t>
            </a:r>
            <a:endParaRPr sz="2000">
              <a:latin typeface="Calibri"/>
              <a:cs typeface="Calibri"/>
            </a:endParaRPr>
          </a:p>
          <a:p>
            <a:pPr marL="617855" indent="-60579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617855" algn="l"/>
                <a:tab pos="61849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} Output:Compile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Time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Error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78307"/>
            <a:ext cx="35706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Polymorphism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0900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–	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Polymorphism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one 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OOPs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feature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allows us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perform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single 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action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different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ways.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For example,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lets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say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class Animal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has a 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method sound(). Since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 is 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generic class so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can’t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give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 a 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implementation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like: 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Roar, 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Meow,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Oink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etc.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had 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give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generic</a:t>
            </a:r>
            <a:r>
              <a:rPr sz="2000" spc="1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message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9875</Words>
  <Application>Microsoft Office PowerPoint</Application>
  <PresentationFormat>Custom</PresentationFormat>
  <Paragraphs>1703</Paragraphs>
  <Slides>252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252</vt:i4>
      </vt:variant>
    </vt:vector>
  </HeadingPairs>
  <TitlesOfParts>
    <vt:vector size="259" baseType="lpstr">
      <vt:lpstr>Arial</vt:lpstr>
      <vt:lpstr>Calibri</vt:lpstr>
      <vt:lpstr>Corbel</vt:lpstr>
      <vt:lpstr>Wingdings</vt:lpstr>
      <vt:lpstr>Times New Roman</vt:lpstr>
      <vt:lpstr>Verdana</vt:lpstr>
      <vt:lpstr>Office Theme</vt:lpstr>
      <vt:lpstr>CORE JAVA BASICS</vt:lpstr>
      <vt:lpstr>Java – Overview</vt:lpstr>
      <vt:lpstr>Java is:</vt:lpstr>
      <vt:lpstr>Slide 4</vt:lpstr>
      <vt:lpstr>Slide 5</vt:lpstr>
      <vt:lpstr>Java - Environment Setup</vt:lpstr>
      <vt:lpstr>Java – Basic Syntax</vt:lpstr>
      <vt:lpstr>First Java Program</vt:lpstr>
      <vt:lpstr>Slide 9</vt:lpstr>
      <vt:lpstr>Program Execution Compile Java Program From Command Prompt</vt:lpstr>
      <vt:lpstr>Difference between JDK, JRE and JVM</vt:lpstr>
      <vt:lpstr>Slide 12</vt:lpstr>
      <vt:lpstr>Slide 13</vt:lpstr>
      <vt:lpstr>Internal Architecture of JVM</vt:lpstr>
      <vt:lpstr>Primitive Data types</vt:lpstr>
      <vt:lpstr>Slide 16</vt:lpstr>
      <vt:lpstr>byte</vt:lpstr>
      <vt:lpstr>Slide 18</vt:lpstr>
      <vt:lpstr>short</vt:lpstr>
      <vt:lpstr>Slide 20</vt:lpstr>
      <vt:lpstr>int</vt:lpstr>
      <vt:lpstr>Slide 22</vt:lpstr>
      <vt:lpstr>long:</vt:lpstr>
      <vt:lpstr>Slide 24</vt:lpstr>
      <vt:lpstr>double</vt:lpstr>
      <vt:lpstr>Slide 26</vt:lpstr>
      <vt:lpstr>float</vt:lpstr>
      <vt:lpstr>Slide 28</vt:lpstr>
      <vt:lpstr>boolean</vt:lpstr>
      <vt:lpstr>char</vt:lpstr>
      <vt:lpstr>Slide 31</vt:lpstr>
      <vt:lpstr>OOPs (Object Oriented  Programming System)</vt:lpstr>
      <vt:lpstr>OOPs Concepts</vt:lpstr>
      <vt:lpstr>What is an Object</vt:lpstr>
      <vt:lpstr>Slide 35</vt:lpstr>
      <vt:lpstr>What is a class</vt:lpstr>
      <vt:lpstr>Slide 37</vt:lpstr>
      <vt:lpstr>Example of class</vt:lpstr>
      <vt:lpstr>Syntax to declare a class</vt:lpstr>
      <vt:lpstr>Slide 40</vt:lpstr>
      <vt:lpstr>Basic Syntax</vt:lpstr>
      <vt:lpstr>Types of Variable</vt:lpstr>
      <vt:lpstr>Slide 43</vt:lpstr>
      <vt:lpstr>Slide 44</vt:lpstr>
      <vt:lpstr>Java Language Keywords</vt:lpstr>
      <vt:lpstr>Slide 46</vt:lpstr>
      <vt:lpstr>Constructor in Java</vt:lpstr>
      <vt:lpstr>Rules for creating java constructor</vt:lpstr>
      <vt:lpstr>Types of java constructors</vt:lpstr>
      <vt:lpstr>Slide 50</vt:lpstr>
      <vt:lpstr>Slide 51</vt:lpstr>
      <vt:lpstr>Difference between constructor  and method in java</vt:lpstr>
      <vt:lpstr>Java – Static Class, Block,  Methods and Variables</vt:lpstr>
      <vt:lpstr>static variables</vt:lpstr>
      <vt:lpstr>Slide 55</vt:lpstr>
      <vt:lpstr>Static block</vt:lpstr>
      <vt:lpstr>Slide 57</vt:lpstr>
      <vt:lpstr>Multiple Static blocks</vt:lpstr>
      <vt:lpstr>Slide 59</vt:lpstr>
      <vt:lpstr>Different types of methods in java</vt:lpstr>
      <vt:lpstr>Java Static Method</vt:lpstr>
      <vt:lpstr>Instance methods</vt:lpstr>
      <vt:lpstr>Slide 63</vt:lpstr>
      <vt:lpstr>Inheritance in Java</vt:lpstr>
      <vt:lpstr>Types of Inheritance</vt:lpstr>
      <vt:lpstr>Slide 66</vt:lpstr>
      <vt:lpstr>JAVA will not support  Multiple,Hybrid In inheritance</vt:lpstr>
      <vt:lpstr>Syntax of Java Inheritance</vt:lpstr>
      <vt:lpstr>Why multiple inheritance is not  supported in java?</vt:lpstr>
      <vt:lpstr>Slide 70</vt:lpstr>
      <vt:lpstr>Slide 71</vt:lpstr>
      <vt:lpstr>This keyword in java</vt:lpstr>
      <vt:lpstr>Usage of java this keyword</vt:lpstr>
      <vt:lpstr>this: to refer current class  instance variable</vt:lpstr>
      <vt:lpstr>Understanding the problem  without this keyword</vt:lpstr>
      <vt:lpstr>Slide 76</vt:lpstr>
      <vt:lpstr>Solution of the above problem  by this keyword</vt:lpstr>
      <vt:lpstr>this: to invoke current class  method</vt:lpstr>
      <vt:lpstr>Slide 79</vt:lpstr>
      <vt:lpstr>this() : to invoke current class  constructor</vt:lpstr>
      <vt:lpstr>Slide 81</vt:lpstr>
      <vt:lpstr>Call to this() must be the first  statement in constructor</vt:lpstr>
      <vt:lpstr>Slide 83</vt:lpstr>
      <vt:lpstr>this keyword can be used to  return current class instance</vt:lpstr>
      <vt:lpstr>Slide 85</vt:lpstr>
      <vt:lpstr>Slide 86</vt:lpstr>
      <vt:lpstr>super keyword in java</vt:lpstr>
      <vt:lpstr>Usage of java super Keyword</vt:lpstr>
      <vt:lpstr>super is used to refer immediate  parent class instance variable</vt:lpstr>
      <vt:lpstr>super can be used to invoke parent  class method</vt:lpstr>
      <vt:lpstr>Slide 91</vt:lpstr>
      <vt:lpstr>super is used to invoke parent  class constructor</vt:lpstr>
      <vt:lpstr>Slide 93</vt:lpstr>
      <vt:lpstr>Final Keyword In Java</vt:lpstr>
      <vt:lpstr>Java final variable example</vt:lpstr>
      <vt:lpstr>Slide 96</vt:lpstr>
      <vt:lpstr>Java final method</vt:lpstr>
      <vt:lpstr>Java final class</vt:lpstr>
      <vt:lpstr>Polymorphism</vt:lpstr>
      <vt:lpstr>Method Overloading in Java</vt:lpstr>
      <vt:lpstr>Slide 101</vt:lpstr>
      <vt:lpstr>Advantage of method  overloading</vt:lpstr>
      <vt:lpstr>Different ways to overload the  method</vt:lpstr>
      <vt:lpstr>Method Overloading: changing  no. of arguments</vt:lpstr>
      <vt:lpstr>Method Overloading: changing  data type of arguments</vt:lpstr>
      <vt:lpstr>Why Method Overloading is not possible by  changing the return type of method only</vt:lpstr>
      <vt:lpstr>Slide 107</vt:lpstr>
      <vt:lpstr>Method Overriding in Java</vt:lpstr>
      <vt:lpstr>Usage of Java Method  Overriding</vt:lpstr>
      <vt:lpstr>Rules for Java Method  Overriding</vt:lpstr>
      <vt:lpstr>Example of method overriding</vt:lpstr>
      <vt:lpstr>Encapsulation</vt:lpstr>
      <vt:lpstr>What is encapsulation?</vt:lpstr>
      <vt:lpstr>Example of Encapsulation in  Java</vt:lpstr>
      <vt:lpstr>Slide 115</vt:lpstr>
      <vt:lpstr>Advantage of Encapsulation in  java</vt:lpstr>
      <vt:lpstr>Simple example of encapsulation in  java</vt:lpstr>
      <vt:lpstr>Slide 118</vt:lpstr>
      <vt:lpstr>Slide 119</vt:lpstr>
      <vt:lpstr>Abstraction</vt:lpstr>
      <vt:lpstr>Slide 121</vt:lpstr>
      <vt:lpstr>Interface</vt:lpstr>
      <vt:lpstr>What is the use of interface in Java</vt:lpstr>
      <vt:lpstr>Slide 124</vt:lpstr>
      <vt:lpstr>how a class implements an  interface</vt:lpstr>
      <vt:lpstr>Slide 126</vt:lpstr>
      <vt:lpstr>Slide 127</vt:lpstr>
      <vt:lpstr>Variables declared in interface are public, static and final by default</vt:lpstr>
      <vt:lpstr>Advantages of interface in java:</vt:lpstr>
      <vt:lpstr>Abstract Class</vt:lpstr>
      <vt:lpstr>Abstract class declaration</vt:lpstr>
      <vt:lpstr>Slide 132</vt:lpstr>
      <vt:lpstr>Slide 133</vt:lpstr>
      <vt:lpstr>Why can’t we create the object of  an abstract class?</vt:lpstr>
      <vt:lpstr>Abstract class Example</vt:lpstr>
      <vt:lpstr>Slide 136</vt:lpstr>
      <vt:lpstr>Java Collections Framework</vt:lpstr>
      <vt:lpstr>Overview of Java Collections</vt:lpstr>
      <vt:lpstr>Slide 139</vt:lpstr>
      <vt:lpstr>Slide 140</vt:lpstr>
      <vt:lpstr>Slide 141</vt:lpstr>
      <vt:lpstr>List interface:</vt:lpstr>
      <vt:lpstr>Java Non-generic Vs Generic  Collection</vt:lpstr>
      <vt:lpstr>Methods of Java List Interface</vt:lpstr>
      <vt:lpstr>Java List Interface</vt:lpstr>
      <vt:lpstr>Set interface:</vt:lpstr>
      <vt:lpstr>Slide 147</vt:lpstr>
      <vt:lpstr>Map interface:</vt:lpstr>
      <vt:lpstr>Iterator interface</vt:lpstr>
      <vt:lpstr>ListIterator interface</vt:lpstr>
      <vt:lpstr>Enumeration interface</vt:lpstr>
      <vt:lpstr>Iterating using enhanced for  loop</vt:lpstr>
      <vt:lpstr>ArrayList</vt:lpstr>
      <vt:lpstr>ArrayList class declaration</vt:lpstr>
      <vt:lpstr>Constructors of Java ArrayList</vt:lpstr>
      <vt:lpstr>Methods of Java ArrayList</vt:lpstr>
      <vt:lpstr>ArrayList Example in Java</vt:lpstr>
      <vt:lpstr>Two ways to iterate the elements of  collection in java</vt:lpstr>
      <vt:lpstr>Using Iterator(I)</vt:lpstr>
      <vt:lpstr>Iterating Collection through for-  each loop</vt:lpstr>
      <vt:lpstr>Java LinkedList class</vt:lpstr>
      <vt:lpstr>Slide 162</vt:lpstr>
      <vt:lpstr>Slide 163</vt:lpstr>
      <vt:lpstr>Constructors of Java LinkedList</vt:lpstr>
      <vt:lpstr>Methods of Java LinkedList</vt:lpstr>
      <vt:lpstr>Java LinkedList Example</vt:lpstr>
      <vt:lpstr>Slide 167</vt:lpstr>
      <vt:lpstr>Vector in Java</vt:lpstr>
      <vt:lpstr>ways to create vector class object</vt:lpstr>
      <vt:lpstr>Slide 170</vt:lpstr>
      <vt:lpstr>Slide 171</vt:lpstr>
      <vt:lpstr>Slide 172</vt:lpstr>
      <vt:lpstr>Commonly used methods of Vector  Class:</vt:lpstr>
      <vt:lpstr>Slide 174</vt:lpstr>
      <vt:lpstr>Slide 175</vt:lpstr>
      <vt:lpstr>Example of Vector</vt:lpstr>
      <vt:lpstr>Slide 177</vt:lpstr>
      <vt:lpstr>Cursors in Java (Collection  Framework)</vt:lpstr>
      <vt:lpstr>Enumeration</vt:lpstr>
      <vt:lpstr>Exp</vt:lpstr>
      <vt:lpstr>Problem with Enumeration</vt:lpstr>
      <vt:lpstr>Iterator</vt:lpstr>
      <vt:lpstr>Methods of Iterator interface</vt:lpstr>
      <vt:lpstr>Exp</vt:lpstr>
      <vt:lpstr>Problems with Iterator</vt:lpstr>
      <vt:lpstr>ListIterator</vt:lpstr>
      <vt:lpstr>Slide 187</vt:lpstr>
      <vt:lpstr>Slide 188</vt:lpstr>
      <vt:lpstr>Example Program</vt:lpstr>
      <vt:lpstr>Slide 190</vt:lpstr>
      <vt:lpstr>Slide 191</vt:lpstr>
      <vt:lpstr>Set(I)</vt:lpstr>
      <vt:lpstr>Slide 193</vt:lpstr>
      <vt:lpstr>About Set(I)</vt:lpstr>
      <vt:lpstr>Slide 195</vt:lpstr>
      <vt:lpstr>Difference between List and Set</vt:lpstr>
      <vt:lpstr>Java HashSet class</vt:lpstr>
      <vt:lpstr>HashSet class declaration</vt:lpstr>
      <vt:lpstr>Constructors of Java HashSet  class:</vt:lpstr>
      <vt:lpstr>Slide 200</vt:lpstr>
      <vt:lpstr>Methods of Java HashSet class:</vt:lpstr>
      <vt:lpstr>Java HashSet Example</vt:lpstr>
      <vt:lpstr>Slide 203</vt:lpstr>
      <vt:lpstr>Java LinkedHashSet class</vt:lpstr>
      <vt:lpstr>LinkedHashSet class declaration</vt:lpstr>
      <vt:lpstr>Constructors of LinkedHashSet  class</vt:lpstr>
      <vt:lpstr>Example of LinkedHashSet class</vt:lpstr>
      <vt:lpstr>Slide 208</vt:lpstr>
      <vt:lpstr>Java TreeSet class</vt:lpstr>
      <vt:lpstr>TreeSet class declaration</vt:lpstr>
      <vt:lpstr>Constructors of Java TreeSet class</vt:lpstr>
      <vt:lpstr>Methods of Java TreeSet class</vt:lpstr>
      <vt:lpstr>Java TreeSet Example</vt:lpstr>
      <vt:lpstr>Slide 214</vt:lpstr>
      <vt:lpstr>Slide 215</vt:lpstr>
      <vt:lpstr>Slide 216</vt:lpstr>
      <vt:lpstr>methods of Map interface</vt:lpstr>
      <vt:lpstr>Java Map Example: Generic  (New Style)</vt:lpstr>
      <vt:lpstr>Method of Map.Entry interface</vt:lpstr>
      <vt:lpstr>Example and Usage of  Map.Entry</vt:lpstr>
      <vt:lpstr>Old Style -Non-Generic</vt:lpstr>
      <vt:lpstr>Slide 222</vt:lpstr>
      <vt:lpstr>Slide 223</vt:lpstr>
      <vt:lpstr>Slide 224</vt:lpstr>
      <vt:lpstr>Java HashMap class</vt:lpstr>
      <vt:lpstr>HashMap class declaration</vt:lpstr>
      <vt:lpstr>HashMap</vt:lpstr>
      <vt:lpstr>Constructors of Java HashMap  class</vt:lpstr>
      <vt:lpstr>Exp</vt:lpstr>
      <vt:lpstr>LinkedHashMap in Java</vt:lpstr>
      <vt:lpstr>Slide 231</vt:lpstr>
      <vt:lpstr>LinkedHashMap class  declaration</vt:lpstr>
      <vt:lpstr>Constructors of Java  LinkedHashMap class</vt:lpstr>
      <vt:lpstr>Java LinkedHashMap  Example(Generic)</vt:lpstr>
      <vt:lpstr>Slide 235</vt:lpstr>
      <vt:lpstr>Non-generic</vt:lpstr>
      <vt:lpstr>Slide 237</vt:lpstr>
      <vt:lpstr>Slide 238</vt:lpstr>
      <vt:lpstr>TreeMap</vt:lpstr>
      <vt:lpstr>TreeMap class declaration</vt:lpstr>
      <vt:lpstr>Constructors of Java TreeMap  class</vt:lpstr>
      <vt:lpstr>Methods of Java TreeMap class</vt:lpstr>
      <vt:lpstr>Java TreeMap Example:</vt:lpstr>
      <vt:lpstr>Java Hashtable class</vt:lpstr>
      <vt:lpstr>Hashtable class declaration</vt:lpstr>
      <vt:lpstr>Constructors of Java Hashtable  class</vt:lpstr>
      <vt:lpstr>Methods of Java Hashtable  class</vt:lpstr>
      <vt:lpstr>Java Hashtable Example</vt:lpstr>
      <vt:lpstr>Slide 249</vt:lpstr>
      <vt:lpstr>Difference between HashMap and  Hashtable</vt:lpstr>
      <vt:lpstr>Slide 251</vt:lpstr>
      <vt:lpstr>Slide 252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 BASICS</dc:title>
  <cp:lastModifiedBy>k</cp:lastModifiedBy>
  <cp:revision>4</cp:revision>
  <dcterms:created xsi:type="dcterms:W3CDTF">2020-06-05T19:59:36Z</dcterms:created>
  <dcterms:modified xsi:type="dcterms:W3CDTF">2022-06-28T15:21:33Z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2020-06-05T00:00:00Z</vt:filetime>
  </property>
</Properties>
</file>